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310" r:id="rId2"/>
    <p:sldId id="1456" r:id="rId3"/>
    <p:sldId id="1510" r:id="rId4"/>
    <p:sldId id="1499" r:id="rId5"/>
    <p:sldId id="1509" r:id="rId6"/>
    <p:sldId id="1507" r:id="rId7"/>
    <p:sldId id="1498" r:id="rId8"/>
    <p:sldId id="1502" r:id="rId9"/>
    <p:sldId id="1506" r:id="rId10"/>
    <p:sldId id="1505" r:id="rId11"/>
    <p:sldId id="1500" r:id="rId12"/>
    <p:sldId id="1501" r:id="rId13"/>
    <p:sldId id="1511" r:id="rId14"/>
    <p:sldId id="1522" r:id="rId15"/>
    <p:sldId id="1519" r:id="rId16"/>
    <p:sldId id="1383" r:id="rId17"/>
    <p:sldId id="1520" r:id="rId18"/>
    <p:sldId id="1521" r:id="rId19"/>
    <p:sldId id="1503" r:id="rId20"/>
    <p:sldId id="1504" r:id="rId21"/>
    <p:sldId id="1496" r:id="rId22"/>
    <p:sldId id="1497" r:id="rId23"/>
    <p:sldId id="1392" r:id="rId24"/>
    <p:sldId id="1397" r:id="rId25"/>
    <p:sldId id="1396" r:id="rId26"/>
    <p:sldId id="1394" r:id="rId27"/>
    <p:sldId id="1512" r:id="rId28"/>
    <p:sldId id="1465" r:id="rId29"/>
    <p:sldId id="1518" r:id="rId30"/>
    <p:sldId id="1451" r:id="rId31"/>
    <p:sldId id="1525" r:id="rId32"/>
    <p:sldId id="1523" r:id="rId33"/>
    <p:sldId id="1480" r:id="rId34"/>
    <p:sldId id="1481" r:id="rId35"/>
    <p:sldId id="1482" r:id="rId36"/>
  </p:sldIdLst>
  <p:sldSz cx="9144000" cy="6858000" type="screen4x3"/>
  <p:notesSz cx="7315200" cy="9601200"/>
  <p:defaultTextStyle>
    <a:defPPr>
      <a:defRPr lang="en-CA"/>
    </a:defPPr>
    <a:lvl1pPr algn="ctr" rtl="0" fontAlgn="base">
      <a:spcBef>
        <a:spcPct val="20000"/>
      </a:spcBef>
      <a:spcAft>
        <a:spcPct val="0"/>
      </a:spcAft>
      <a:buClr>
        <a:srgbClr val="3366FF"/>
      </a:buClr>
      <a:defRPr sz="2800" b="1" kern="1200">
        <a:solidFill>
          <a:schemeClr val="tx1"/>
        </a:solidFill>
        <a:latin typeface="Myriad Pro" pitchFamily="34" charset="0"/>
        <a:ea typeface="+mn-ea"/>
        <a:cs typeface="+mn-cs"/>
      </a:defRPr>
    </a:lvl1pPr>
    <a:lvl2pPr marL="457200" algn="ctr" rtl="0" fontAlgn="base">
      <a:spcBef>
        <a:spcPct val="20000"/>
      </a:spcBef>
      <a:spcAft>
        <a:spcPct val="0"/>
      </a:spcAft>
      <a:buClr>
        <a:srgbClr val="3366FF"/>
      </a:buClr>
      <a:defRPr sz="2800" b="1" kern="1200">
        <a:solidFill>
          <a:schemeClr val="tx1"/>
        </a:solidFill>
        <a:latin typeface="Myriad Pro" pitchFamily="34" charset="0"/>
        <a:ea typeface="+mn-ea"/>
        <a:cs typeface="+mn-cs"/>
      </a:defRPr>
    </a:lvl2pPr>
    <a:lvl3pPr marL="914400" algn="ctr" rtl="0" fontAlgn="base">
      <a:spcBef>
        <a:spcPct val="20000"/>
      </a:spcBef>
      <a:spcAft>
        <a:spcPct val="0"/>
      </a:spcAft>
      <a:buClr>
        <a:srgbClr val="3366FF"/>
      </a:buClr>
      <a:defRPr sz="2800" b="1" kern="1200">
        <a:solidFill>
          <a:schemeClr val="tx1"/>
        </a:solidFill>
        <a:latin typeface="Myriad Pro" pitchFamily="34" charset="0"/>
        <a:ea typeface="+mn-ea"/>
        <a:cs typeface="+mn-cs"/>
      </a:defRPr>
    </a:lvl3pPr>
    <a:lvl4pPr marL="1371600" algn="ctr" rtl="0" fontAlgn="base">
      <a:spcBef>
        <a:spcPct val="20000"/>
      </a:spcBef>
      <a:spcAft>
        <a:spcPct val="0"/>
      </a:spcAft>
      <a:buClr>
        <a:srgbClr val="3366FF"/>
      </a:buClr>
      <a:defRPr sz="2800" b="1" kern="1200">
        <a:solidFill>
          <a:schemeClr val="tx1"/>
        </a:solidFill>
        <a:latin typeface="Myriad Pro" pitchFamily="34" charset="0"/>
        <a:ea typeface="+mn-ea"/>
        <a:cs typeface="+mn-cs"/>
      </a:defRPr>
    </a:lvl4pPr>
    <a:lvl5pPr marL="1828800" algn="ctr" rtl="0" fontAlgn="base">
      <a:spcBef>
        <a:spcPct val="20000"/>
      </a:spcBef>
      <a:spcAft>
        <a:spcPct val="0"/>
      </a:spcAft>
      <a:buClr>
        <a:srgbClr val="3366FF"/>
      </a:buClr>
      <a:defRPr sz="2800" b="1" kern="1200">
        <a:solidFill>
          <a:schemeClr val="tx1"/>
        </a:solidFill>
        <a:latin typeface="Myriad Pro" pitchFamily="34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Myriad Pro" pitchFamily="34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Myriad Pro" pitchFamily="34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Myriad Pro" pitchFamily="34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Myriad Pro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46A5"/>
    <a:srgbClr val="ABABAB"/>
    <a:srgbClr val="1551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 autoAdjust="0"/>
    <p:restoredTop sz="94629" autoAdjust="0"/>
  </p:normalViewPr>
  <p:slideViewPr>
    <p:cSldViewPr>
      <p:cViewPr>
        <p:scale>
          <a:sx n="90" d="100"/>
          <a:sy n="90" d="100"/>
        </p:scale>
        <p:origin x="-2670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0" d="100"/>
        <a:sy n="180" d="100"/>
      </p:scale>
      <p:origin x="0" y="191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6254345924150783"/>
          <c:y val="8.4312835270829167E-2"/>
          <c:w val="0.55510774196703672"/>
          <c:h val="0.8502451105408076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Negative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My values and organization's values similar</c:v>
                </c:pt>
                <c:pt idx="1">
                  <c:v>Plan on staying</c:v>
                </c:pt>
                <c:pt idx="2">
                  <c:v>Recommend organizaton as great place to work</c:v>
                </c:pt>
                <c:pt idx="3">
                  <c:v>Overall job satisfaction</c:v>
                </c:pt>
                <c:pt idx="4">
                  <c:v>Inspired to give my very best</c:v>
                </c:pt>
                <c:pt idx="5">
                  <c:v>My work gives me feeling of accomplishment</c:v>
                </c:pt>
                <c:pt idx="6">
                  <c:v>Proud to tell people I work for this organization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Neutral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My values and organization's values similar</c:v>
                </c:pt>
                <c:pt idx="1">
                  <c:v>Plan on staying</c:v>
                </c:pt>
                <c:pt idx="2">
                  <c:v>Recommend organizaton as great place to work</c:v>
                </c:pt>
                <c:pt idx="3">
                  <c:v>Overall job satisfaction</c:v>
                </c:pt>
                <c:pt idx="4">
                  <c:v>Inspired to give my very best</c:v>
                </c:pt>
                <c:pt idx="5">
                  <c:v>My work gives me feeling of accomplishment</c:v>
                </c:pt>
                <c:pt idx="6">
                  <c:v>Proud to tell people I work for this organization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</c:v>
                </c:pt>
                <c:pt idx="1">
                  <c:v>17</c:v>
                </c:pt>
                <c:pt idx="2">
                  <c:v>11</c:v>
                </c:pt>
                <c:pt idx="3">
                  <c:v>11</c:v>
                </c:pt>
                <c:pt idx="4">
                  <c:v>9</c:v>
                </c:pt>
                <c:pt idx="5">
                  <c:v>8</c:v>
                </c:pt>
                <c:pt idx="6">
                  <c:v>10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Positive</c:v>
                </c:pt>
              </c:strCache>
            </c:strRef>
          </c:tx>
          <c:spPr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My values and organization's values similar</c:v>
                </c:pt>
                <c:pt idx="1">
                  <c:v>Plan on staying</c:v>
                </c:pt>
                <c:pt idx="2">
                  <c:v>Recommend organizaton as great place to work</c:v>
                </c:pt>
                <c:pt idx="3">
                  <c:v>Overall job satisfaction</c:v>
                </c:pt>
                <c:pt idx="4">
                  <c:v>Inspired to give my very best</c:v>
                </c:pt>
                <c:pt idx="5">
                  <c:v>My work gives me feeling of accomplishment</c:v>
                </c:pt>
                <c:pt idx="6">
                  <c:v>Proud to tell people I work for this organization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78</c:v>
                </c:pt>
                <c:pt idx="1">
                  <c:v>80</c:v>
                </c:pt>
                <c:pt idx="2">
                  <c:v>85</c:v>
                </c:pt>
                <c:pt idx="3">
                  <c:v>85</c:v>
                </c:pt>
                <c:pt idx="4">
                  <c:v>87</c:v>
                </c:pt>
                <c:pt idx="5">
                  <c:v>88</c:v>
                </c:pt>
                <c:pt idx="6">
                  <c:v>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132384640"/>
        <c:axId val="132424832"/>
      </c:barChart>
      <c:catAx>
        <c:axId val="13238464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2424832"/>
        <c:crosses val="autoZero"/>
        <c:auto val="1"/>
        <c:lblAlgn val="ctr"/>
        <c:lblOffset val="100"/>
        <c:noMultiLvlLbl val="0"/>
      </c:catAx>
      <c:valAx>
        <c:axId val="132424832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132384640"/>
        <c:crosses val="autoZero"/>
        <c:crossBetween val="between"/>
        <c:majorUnit val="0.25"/>
      </c:valAx>
      <c:spPr>
        <a:effectLst>
          <a:glow rad="63500">
            <a:schemeClr val="accent2">
              <a:satMod val="175000"/>
              <a:alpha val="40000"/>
            </a:schemeClr>
          </a:glow>
        </a:effectLst>
      </c:spPr>
    </c:plotArea>
    <c:legend>
      <c:legendPos val="r"/>
      <c:layout>
        <c:manualLayout>
          <c:xMode val="edge"/>
          <c:yMode val="edge"/>
          <c:x val="0.35950701814447111"/>
          <c:y val="2.7762132381500468E-2"/>
          <c:w val="0.58148674350488794"/>
          <c:h val="8.178558058999195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6254345924150783"/>
          <c:y val="8.4312835270829167E-2"/>
          <c:w val="0.55510774196703672"/>
          <c:h val="0.8502451105408076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Low</c:v>
                </c:pt>
              </c:strCache>
            </c:strRef>
          </c:tx>
          <c:invertIfNegative val="0"/>
          <c:dLbls>
            <c:dLbl>
              <c:idx val="7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Supervisor</c:v>
                </c:pt>
                <c:pt idx="1">
                  <c:v>Admin Support</c:v>
                </c:pt>
                <c:pt idx="2">
                  <c:v>Coordinator</c:v>
                </c:pt>
                <c:pt idx="3">
                  <c:v>Program Team Leader</c:v>
                </c:pt>
                <c:pt idx="4">
                  <c:v>Community Disability Services Worker</c:v>
                </c:pt>
                <c:pt idx="5">
                  <c:v>Community Disability Services Practitioner</c:v>
                </c:pt>
                <c:pt idx="6">
                  <c:v>Specialist/Consultant</c:v>
                </c:pt>
                <c:pt idx="7">
                  <c:v>Director</c:v>
                </c:pt>
                <c:pt idx="8">
                  <c:v>All occupations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0.16700000000000001</c:v>
                </c:pt>
                <c:pt idx="1">
                  <c:v>0.25900000000000001</c:v>
                </c:pt>
                <c:pt idx="2">
                  <c:v>0.217</c:v>
                </c:pt>
                <c:pt idx="3">
                  <c:v>0.188</c:v>
                </c:pt>
                <c:pt idx="4">
                  <c:v>0.23499999999999999</c:v>
                </c:pt>
                <c:pt idx="5">
                  <c:v>0.216</c:v>
                </c:pt>
                <c:pt idx="6">
                  <c:v>0.313</c:v>
                </c:pt>
                <c:pt idx="7">
                  <c:v>0</c:v>
                </c:pt>
                <c:pt idx="8">
                  <c:v>0.22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Medium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aseline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Supervisor</c:v>
                </c:pt>
                <c:pt idx="1">
                  <c:v>Admin Support</c:v>
                </c:pt>
                <c:pt idx="2">
                  <c:v>Coordinator</c:v>
                </c:pt>
                <c:pt idx="3">
                  <c:v>Program Team Leader</c:v>
                </c:pt>
                <c:pt idx="4">
                  <c:v>Community Disability Services Worker</c:v>
                </c:pt>
                <c:pt idx="5">
                  <c:v>Community Disability Services Practitioner</c:v>
                </c:pt>
                <c:pt idx="6">
                  <c:v>Specialist/Consultant</c:v>
                </c:pt>
                <c:pt idx="7">
                  <c:v>Director</c:v>
                </c:pt>
                <c:pt idx="8">
                  <c:v>All occupations</c:v>
                </c:pt>
              </c:strCache>
            </c:strRef>
          </c:cat>
          <c:val>
            <c:numRef>
              <c:f>Sheet1!$C$2:$C$10</c:f>
              <c:numCache>
                <c:formatCode>0%</c:formatCode>
                <c:ptCount val="9"/>
                <c:pt idx="0">
                  <c:v>0.66700000000000004</c:v>
                </c:pt>
                <c:pt idx="1">
                  <c:v>0.51900000000000002</c:v>
                </c:pt>
                <c:pt idx="2">
                  <c:v>0.45700000000000002</c:v>
                </c:pt>
                <c:pt idx="3">
                  <c:v>0.45300000000000001</c:v>
                </c:pt>
                <c:pt idx="4">
                  <c:v>0.39700000000000002</c:v>
                </c:pt>
                <c:pt idx="5">
                  <c:v>0.373</c:v>
                </c:pt>
                <c:pt idx="6">
                  <c:v>0.25</c:v>
                </c:pt>
                <c:pt idx="7">
                  <c:v>0.313</c:v>
                </c:pt>
                <c:pt idx="8">
                  <c:v>0.40200000000000002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High</c:v>
                </c:pt>
              </c:strCache>
            </c:strRef>
          </c:tx>
          <c:spPr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invertIfNegative val="0"/>
          <c:dLbls>
            <c:txPr>
              <a:bodyPr/>
              <a:lstStyle/>
              <a:p>
                <a:pPr>
                  <a:defRPr sz="12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Supervisor</c:v>
                </c:pt>
                <c:pt idx="1">
                  <c:v>Admin Support</c:v>
                </c:pt>
                <c:pt idx="2">
                  <c:v>Coordinator</c:v>
                </c:pt>
                <c:pt idx="3">
                  <c:v>Program Team Leader</c:v>
                </c:pt>
                <c:pt idx="4">
                  <c:v>Community Disability Services Worker</c:v>
                </c:pt>
                <c:pt idx="5">
                  <c:v>Community Disability Services Practitioner</c:v>
                </c:pt>
                <c:pt idx="6">
                  <c:v>Specialist/Consultant</c:v>
                </c:pt>
                <c:pt idx="7">
                  <c:v>Director</c:v>
                </c:pt>
                <c:pt idx="8">
                  <c:v>All occupations</c:v>
                </c:pt>
              </c:strCache>
            </c:strRef>
          </c:cat>
          <c:val>
            <c:numRef>
              <c:f>Sheet1!$D$2:$D$10</c:f>
              <c:numCache>
                <c:formatCode>0%</c:formatCode>
                <c:ptCount val="9"/>
                <c:pt idx="0">
                  <c:v>0.16700000000000001</c:v>
                </c:pt>
                <c:pt idx="1">
                  <c:v>0.222</c:v>
                </c:pt>
                <c:pt idx="2">
                  <c:v>0.32600000000000001</c:v>
                </c:pt>
                <c:pt idx="3">
                  <c:v>0.35899999999999999</c:v>
                </c:pt>
                <c:pt idx="4">
                  <c:v>0.36699999999999999</c:v>
                </c:pt>
                <c:pt idx="5">
                  <c:v>0.41199999999999998</c:v>
                </c:pt>
                <c:pt idx="6">
                  <c:v>0.438</c:v>
                </c:pt>
                <c:pt idx="7">
                  <c:v>0.68799999999999994</c:v>
                </c:pt>
                <c:pt idx="8">
                  <c:v>0.377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163548160"/>
        <c:axId val="163605504"/>
      </c:barChart>
      <c:catAx>
        <c:axId val="16354816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63605504"/>
        <c:crosses val="autoZero"/>
        <c:auto val="1"/>
        <c:lblAlgn val="ctr"/>
        <c:lblOffset val="100"/>
        <c:noMultiLvlLbl val="0"/>
      </c:catAx>
      <c:valAx>
        <c:axId val="163605504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163548160"/>
        <c:crosses val="autoZero"/>
        <c:crossBetween val="between"/>
        <c:majorUnit val="0.25"/>
      </c:valAx>
      <c:spPr>
        <a:effectLst>
          <a:glow rad="63500">
            <a:schemeClr val="accent2">
              <a:satMod val="175000"/>
              <a:alpha val="40000"/>
            </a:schemeClr>
          </a:glow>
        </a:effectLst>
      </c:spPr>
    </c:plotArea>
    <c:legend>
      <c:legendPos val="r"/>
      <c:layout>
        <c:manualLayout>
          <c:xMode val="edge"/>
          <c:yMode val="edge"/>
          <c:x val="0.35950701814447111"/>
          <c:y val="2.7762132381500468E-2"/>
          <c:w val="0.58148674350488794"/>
          <c:h val="8.178558058999195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F89D38-6428-42A3-A02F-7AD550DA4FCE}" type="doc">
      <dgm:prSet loTypeId="urn:microsoft.com/office/officeart/2005/8/layout/cycle5" loCatId="cycl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1DF8360-AD81-480A-BC98-63F7229F63CF}">
      <dgm:prSet phldrT="[Text]"/>
      <dgm:spPr/>
      <dgm:t>
        <a:bodyPr/>
        <a:lstStyle/>
        <a:p>
          <a:r>
            <a:rPr lang="en-US" b="1" dirty="0" smtClean="0"/>
            <a:t>Physical work environment</a:t>
          </a:r>
          <a:endParaRPr lang="en-US" b="1" dirty="0"/>
        </a:p>
      </dgm:t>
    </dgm:pt>
    <dgm:pt modelId="{D0B528C0-02BE-4190-B780-E908417E7FB9}" type="parTrans" cxnId="{CA969C0A-2378-4F9F-9AE1-C4D86F65865D}">
      <dgm:prSet/>
      <dgm:spPr/>
      <dgm:t>
        <a:bodyPr/>
        <a:lstStyle/>
        <a:p>
          <a:endParaRPr lang="en-US"/>
        </a:p>
      </dgm:t>
    </dgm:pt>
    <dgm:pt modelId="{E042DFE5-C31A-471C-B785-F7E26F0D5703}" type="sibTrans" cxnId="{CA969C0A-2378-4F9F-9AE1-C4D86F65865D}">
      <dgm:prSet/>
      <dgm:spPr/>
      <dgm:t>
        <a:bodyPr/>
        <a:lstStyle/>
        <a:p>
          <a:endParaRPr lang="en-US"/>
        </a:p>
      </dgm:t>
    </dgm:pt>
    <dgm:pt modelId="{91385659-8D74-4FCB-BC31-D9902FF527BD}">
      <dgm:prSet phldrT="[Text]"/>
      <dgm:spPr/>
      <dgm:t>
        <a:bodyPr/>
        <a:lstStyle/>
        <a:p>
          <a:r>
            <a:rPr lang="en-US" b="1" dirty="0" smtClean="0"/>
            <a:t>Psycho-social</a:t>
          </a:r>
          <a:r>
            <a:rPr lang="en-US" dirty="0" smtClean="0"/>
            <a:t> </a:t>
          </a:r>
          <a:r>
            <a:rPr lang="en-US" b="1" dirty="0" smtClean="0"/>
            <a:t>work environment</a:t>
          </a:r>
          <a:endParaRPr lang="en-US" b="1" dirty="0"/>
        </a:p>
      </dgm:t>
    </dgm:pt>
    <dgm:pt modelId="{3147C01A-FA80-4C4E-A751-984BA4BE0E7A}" type="parTrans" cxnId="{0C4ADB99-8C8D-449C-8AA3-07F2108463B7}">
      <dgm:prSet/>
      <dgm:spPr/>
      <dgm:t>
        <a:bodyPr/>
        <a:lstStyle/>
        <a:p>
          <a:endParaRPr lang="en-US"/>
        </a:p>
      </dgm:t>
    </dgm:pt>
    <dgm:pt modelId="{F24B2D70-E77B-4E29-8B6D-257759EAF08C}" type="sibTrans" cxnId="{0C4ADB99-8C8D-449C-8AA3-07F2108463B7}">
      <dgm:prSet/>
      <dgm:spPr/>
      <dgm:t>
        <a:bodyPr/>
        <a:lstStyle/>
        <a:p>
          <a:endParaRPr lang="en-US"/>
        </a:p>
      </dgm:t>
    </dgm:pt>
    <dgm:pt modelId="{AC570895-0A57-4D45-94D2-DC5E36504759}">
      <dgm:prSet phldrT="[Text]"/>
      <dgm:spPr/>
      <dgm:t>
        <a:bodyPr/>
        <a:lstStyle/>
        <a:p>
          <a:r>
            <a:rPr lang="en-US" b="1" dirty="0" smtClean="0"/>
            <a:t>Community connections</a:t>
          </a:r>
          <a:endParaRPr lang="en-US" b="1" dirty="0"/>
        </a:p>
      </dgm:t>
    </dgm:pt>
    <dgm:pt modelId="{07515160-D330-4E04-85A9-B0194A957DD6}" type="parTrans" cxnId="{BD7EF79E-72DC-475A-9595-D9EB5CBF4D41}">
      <dgm:prSet/>
      <dgm:spPr/>
      <dgm:t>
        <a:bodyPr/>
        <a:lstStyle/>
        <a:p>
          <a:endParaRPr lang="en-US"/>
        </a:p>
      </dgm:t>
    </dgm:pt>
    <dgm:pt modelId="{6D179550-8B7A-4BF6-B3A6-4885A422CAE5}" type="sibTrans" cxnId="{BD7EF79E-72DC-475A-9595-D9EB5CBF4D41}">
      <dgm:prSet/>
      <dgm:spPr/>
      <dgm:t>
        <a:bodyPr/>
        <a:lstStyle/>
        <a:p>
          <a:endParaRPr lang="en-US"/>
        </a:p>
      </dgm:t>
    </dgm:pt>
    <dgm:pt modelId="{4BFFBC2F-2845-4259-8A05-8BBBEB499373}">
      <dgm:prSet phldrT="[Text]"/>
      <dgm:spPr/>
      <dgm:t>
        <a:bodyPr/>
        <a:lstStyle/>
        <a:p>
          <a:r>
            <a:rPr lang="en-US" b="1" dirty="0" smtClean="0"/>
            <a:t>Personal health resources &amp; behaviours</a:t>
          </a:r>
          <a:endParaRPr lang="en-US" b="1" dirty="0"/>
        </a:p>
      </dgm:t>
    </dgm:pt>
    <dgm:pt modelId="{A1BEC954-FCFA-4AAD-81F1-844F902CC2D4}" type="parTrans" cxnId="{E6C87AF3-EE9E-4C5D-B09E-973F141F7024}">
      <dgm:prSet/>
      <dgm:spPr/>
      <dgm:t>
        <a:bodyPr/>
        <a:lstStyle/>
        <a:p>
          <a:endParaRPr lang="en-US"/>
        </a:p>
      </dgm:t>
    </dgm:pt>
    <dgm:pt modelId="{87775B7A-D5C6-45D2-BB50-1F7CC78DA0EA}" type="sibTrans" cxnId="{E6C87AF3-EE9E-4C5D-B09E-973F141F7024}">
      <dgm:prSet/>
      <dgm:spPr/>
      <dgm:t>
        <a:bodyPr/>
        <a:lstStyle/>
        <a:p>
          <a:endParaRPr lang="en-US"/>
        </a:p>
      </dgm:t>
    </dgm:pt>
    <dgm:pt modelId="{FA58E746-9E60-4FC4-9FAB-95F35876576B}" type="pres">
      <dgm:prSet presAssocID="{34F89D38-6428-42A3-A02F-7AD550DA4FC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9B3CCF7-21CE-4250-B55E-443BD8C6ADBE}" type="pres">
      <dgm:prSet presAssocID="{71DF8360-AD81-480A-BC98-63F7229F63C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981CFE-7759-4563-89E6-5813044F2ADA}" type="pres">
      <dgm:prSet presAssocID="{71DF8360-AD81-480A-BC98-63F7229F63CF}" presName="spNode" presStyleCnt="0"/>
      <dgm:spPr/>
      <dgm:t>
        <a:bodyPr/>
        <a:lstStyle/>
        <a:p>
          <a:endParaRPr lang="en-US"/>
        </a:p>
      </dgm:t>
    </dgm:pt>
    <dgm:pt modelId="{0137F91B-8D78-42F9-9BA3-FA5F2EC6735D}" type="pres">
      <dgm:prSet presAssocID="{E042DFE5-C31A-471C-B785-F7E26F0D5703}" presName="sibTrans" presStyleLbl="sibTrans1D1" presStyleIdx="0" presStyleCnt="4"/>
      <dgm:spPr/>
      <dgm:t>
        <a:bodyPr/>
        <a:lstStyle/>
        <a:p>
          <a:endParaRPr lang="en-US"/>
        </a:p>
      </dgm:t>
    </dgm:pt>
    <dgm:pt modelId="{C237E3CC-7F59-40DC-95E8-D5E7E4EE0150}" type="pres">
      <dgm:prSet presAssocID="{91385659-8D74-4FCB-BC31-D9902FF527B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A18F16-AC7F-4160-8F32-C9CB53B9B732}" type="pres">
      <dgm:prSet presAssocID="{91385659-8D74-4FCB-BC31-D9902FF527BD}" presName="spNode" presStyleCnt="0"/>
      <dgm:spPr/>
      <dgm:t>
        <a:bodyPr/>
        <a:lstStyle/>
        <a:p>
          <a:endParaRPr lang="en-US"/>
        </a:p>
      </dgm:t>
    </dgm:pt>
    <dgm:pt modelId="{2F3128B9-5BB9-4EF2-972B-1D01C10E9220}" type="pres">
      <dgm:prSet presAssocID="{F24B2D70-E77B-4E29-8B6D-257759EAF08C}" presName="sibTrans" presStyleLbl="sibTrans1D1" presStyleIdx="1" presStyleCnt="4"/>
      <dgm:spPr/>
      <dgm:t>
        <a:bodyPr/>
        <a:lstStyle/>
        <a:p>
          <a:endParaRPr lang="en-US"/>
        </a:p>
      </dgm:t>
    </dgm:pt>
    <dgm:pt modelId="{D4A21B56-6698-4B36-BD7F-DB1AD8856767}" type="pres">
      <dgm:prSet presAssocID="{AC570895-0A57-4D45-94D2-DC5E3650475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693AD8-4CEF-4310-B026-5527626540F7}" type="pres">
      <dgm:prSet presAssocID="{AC570895-0A57-4D45-94D2-DC5E36504759}" presName="spNode" presStyleCnt="0"/>
      <dgm:spPr/>
      <dgm:t>
        <a:bodyPr/>
        <a:lstStyle/>
        <a:p>
          <a:endParaRPr lang="en-US"/>
        </a:p>
      </dgm:t>
    </dgm:pt>
    <dgm:pt modelId="{814B8894-BFA2-4A16-9E08-BCDD178E973A}" type="pres">
      <dgm:prSet presAssocID="{6D179550-8B7A-4BF6-B3A6-4885A422CAE5}" presName="sibTrans" presStyleLbl="sibTrans1D1" presStyleIdx="2" presStyleCnt="4"/>
      <dgm:spPr/>
      <dgm:t>
        <a:bodyPr/>
        <a:lstStyle/>
        <a:p>
          <a:endParaRPr lang="en-US"/>
        </a:p>
      </dgm:t>
    </dgm:pt>
    <dgm:pt modelId="{0DF92849-13DE-4624-809F-38CF3C7A1CB6}" type="pres">
      <dgm:prSet presAssocID="{4BFFBC2F-2845-4259-8A05-8BBBEB49937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17B116-4CB7-43EC-997A-E61325B24C92}" type="pres">
      <dgm:prSet presAssocID="{4BFFBC2F-2845-4259-8A05-8BBBEB499373}" presName="spNode" presStyleCnt="0"/>
      <dgm:spPr/>
      <dgm:t>
        <a:bodyPr/>
        <a:lstStyle/>
        <a:p>
          <a:endParaRPr lang="en-US"/>
        </a:p>
      </dgm:t>
    </dgm:pt>
    <dgm:pt modelId="{A46550FF-8EF6-49F8-BA4C-164E9CA574B3}" type="pres">
      <dgm:prSet presAssocID="{87775B7A-D5C6-45D2-BB50-1F7CC78DA0EA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BD7EF79E-72DC-475A-9595-D9EB5CBF4D41}" srcId="{34F89D38-6428-42A3-A02F-7AD550DA4FCE}" destId="{AC570895-0A57-4D45-94D2-DC5E36504759}" srcOrd="2" destOrd="0" parTransId="{07515160-D330-4E04-85A9-B0194A957DD6}" sibTransId="{6D179550-8B7A-4BF6-B3A6-4885A422CAE5}"/>
    <dgm:cxn modelId="{E6C87AF3-EE9E-4C5D-B09E-973F141F7024}" srcId="{34F89D38-6428-42A3-A02F-7AD550DA4FCE}" destId="{4BFFBC2F-2845-4259-8A05-8BBBEB499373}" srcOrd="3" destOrd="0" parTransId="{A1BEC954-FCFA-4AAD-81F1-844F902CC2D4}" sibTransId="{87775B7A-D5C6-45D2-BB50-1F7CC78DA0EA}"/>
    <dgm:cxn modelId="{E47BDDD7-7ACD-4ED4-A5B4-A2E68BE1290A}" type="presOf" srcId="{4BFFBC2F-2845-4259-8A05-8BBBEB499373}" destId="{0DF92849-13DE-4624-809F-38CF3C7A1CB6}" srcOrd="0" destOrd="0" presId="urn:microsoft.com/office/officeart/2005/8/layout/cycle5"/>
    <dgm:cxn modelId="{BA972C23-007F-4022-A180-D945A895644C}" type="presOf" srcId="{34F89D38-6428-42A3-A02F-7AD550DA4FCE}" destId="{FA58E746-9E60-4FC4-9FAB-95F35876576B}" srcOrd="0" destOrd="0" presId="urn:microsoft.com/office/officeart/2005/8/layout/cycle5"/>
    <dgm:cxn modelId="{0068BEAB-D31A-4F4D-8310-F1181E6528A4}" type="presOf" srcId="{87775B7A-D5C6-45D2-BB50-1F7CC78DA0EA}" destId="{A46550FF-8EF6-49F8-BA4C-164E9CA574B3}" srcOrd="0" destOrd="0" presId="urn:microsoft.com/office/officeart/2005/8/layout/cycle5"/>
    <dgm:cxn modelId="{BF7E907F-4D8C-44FF-8D3F-34BC272B8BE2}" type="presOf" srcId="{E042DFE5-C31A-471C-B785-F7E26F0D5703}" destId="{0137F91B-8D78-42F9-9BA3-FA5F2EC6735D}" srcOrd="0" destOrd="0" presId="urn:microsoft.com/office/officeart/2005/8/layout/cycle5"/>
    <dgm:cxn modelId="{124AE595-B1F0-4D45-881D-CC713C99EE52}" type="presOf" srcId="{F24B2D70-E77B-4E29-8B6D-257759EAF08C}" destId="{2F3128B9-5BB9-4EF2-972B-1D01C10E9220}" srcOrd="0" destOrd="0" presId="urn:microsoft.com/office/officeart/2005/8/layout/cycle5"/>
    <dgm:cxn modelId="{F3210E43-FDED-483F-908F-1D01163BDF19}" type="presOf" srcId="{AC570895-0A57-4D45-94D2-DC5E36504759}" destId="{D4A21B56-6698-4B36-BD7F-DB1AD8856767}" srcOrd="0" destOrd="0" presId="urn:microsoft.com/office/officeart/2005/8/layout/cycle5"/>
    <dgm:cxn modelId="{3A06CBC8-C265-4CCE-BD52-2BA7CE8D8C89}" type="presOf" srcId="{91385659-8D74-4FCB-BC31-D9902FF527BD}" destId="{C237E3CC-7F59-40DC-95E8-D5E7E4EE0150}" srcOrd="0" destOrd="0" presId="urn:microsoft.com/office/officeart/2005/8/layout/cycle5"/>
    <dgm:cxn modelId="{09B387AA-C125-497A-8A7F-70DFCC120F8F}" type="presOf" srcId="{6D179550-8B7A-4BF6-B3A6-4885A422CAE5}" destId="{814B8894-BFA2-4A16-9E08-BCDD178E973A}" srcOrd="0" destOrd="0" presId="urn:microsoft.com/office/officeart/2005/8/layout/cycle5"/>
    <dgm:cxn modelId="{840784A9-5CE7-4CB6-A89A-09F74A3A7AD3}" type="presOf" srcId="{71DF8360-AD81-480A-BC98-63F7229F63CF}" destId="{09B3CCF7-21CE-4250-B55E-443BD8C6ADBE}" srcOrd="0" destOrd="0" presId="urn:microsoft.com/office/officeart/2005/8/layout/cycle5"/>
    <dgm:cxn modelId="{CA969C0A-2378-4F9F-9AE1-C4D86F65865D}" srcId="{34F89D38-6428-42A3-A02F-7AD550DA4FCE}" destId="{71DF8360-AD81-480A-BC98-63F7229F63CF}" srcOrd="0" destOrd="0" parTransId="{D0B528C0-02BE-4190-B780-E908417E7FB9}" sibTransId="{E042DFE5-C31A-471C-B785-F7E26F0D5703}"/>
    <dgm:cxn modelId="{0C4ADB99-8C8D-449C-8AA3-07F2108463B7}" srcId="{34F89D38-6428-42A3-A02F-7AD550DA4FCE}" destId="{91385659-8D74-4FCB-BC31-D9902FF527BD}" srcOrd="1" destOrd="0" parTransId="{3147C01A-FA80-4C4E-A751-984BA4BE0E7A}" sibTransId="{F24B2D70-E77B-4E29-8B6D-257759EAF08C}"/>
    <dgm:cxn modelId="{9B5C1753-22E3-4F34-9006-23165F928EFF}" type="presParOf" srcId="{FA58E746-9E60-4FC4-9FAB-95F35876576B}" destId="{09B3CCF7-21CE-4250-B55E-443BD8C6ADBE}" srcOrd="0" destOrd="0" presId="urn:microsoft.com/office/officeart/2005/8/layout/cycle5"/>
    <dgm:cxn modelId="{DC5CAE8F-55D8-4B6D-B4E7-B4A11D9F97A2}" type="presParOf" srcId="{FA58E746-9E60-4FC4-9FAB-95F35876576B}" destId="{7B981CFE-7759-4563-89E6-5813044F2ADA}" srcOrd="1" destOrd="0" presId="urn:microsoft.com/office/officeart/2005/8/layout/cycle5"/>
    <dgm:cxn modelId="{C210023F-C2AC-4904-A1A4-3F3D6DCF500C}" type="presParOf" srcId="{FA58E746-9E60-4FC4-9FAB-95F35876576B}" destId="{0137F91B-8D78-42F9-9BA3-FA5F2EC6735D}" srcOrd="2" destOrd="0" presId="urn:microsoft.com/office/officeart/2005/8/layout/cycle5"/>
    <dgm:cxn modelId="{93C7321D-BF8C-459C-B1EC-40D897B589E6}" type="presParOf" srcId="{FA58E746-9E60-4FC4-9FAB-95F35876576B}" destId="{C237E3CC-7F59-40DC-95E8-D5E7E4EE0150}" srcOrd="3" destOrd="0" presId="urn:microsoft.com/office/officeart/2005/8/layout/cycle5"/>
    <dgm:cxn modelId="{84697282-F4F8-4C00-BBC4-2B0FA3E21F1E}" type="presParOf" srcId="{FA58E746-9E60-4FC4-9FAB-95F35876576B}" destId="{77A18F16-AC7F-4160-8F32-C9CB53B9B732}" srcOrd="4" destOrd="0" presId="urn:microsoft.com/office/officeart/2005/8/layout/cycle5"/>
    <dgm:cxn modelId="{412454FA-8760-4ACF-A59A-3CAFA6D5BCAD}" type="presParOf" srcId="{FA58E746-9E60-4FC4-9FAB-95F35876576B}" destId="{2F3128B9-5BB9-4EF2-972B-1D01C10E9220}" srcOrd="5" destOrd="0" presId="urn:microsoft.com/office/officeart/2005/8/layout/cycle5"/>
    <dgm:cxn modelId="{D2FDAAB5-4507-41EE-A737-48D3499CC5B3}" type="presParOf" srcId="{FA58E746-9E60-4FC4-9FAB-95F35876576B}" destId="{D4A21B56-6698-4B36-BD7F-DB1AD8856767}" srcOrd="6" destOrd="0" presId="urn:microsoft.com/office/officeart/2005/8/layout/cycle5"/>
    <dgm:cxn modelId="{AACCC3AC-3CF7-49F5-B0C1-69A6948B93E8}" type="presParOf" srcId="{FA58E746-9E60-4FC4-9FAB-95F35876576B}" destId="{71693AD8-4CEF-4310-B026-5527626540F7}" srcOrd="7" destOrd="0" presId="urn:microsoft.com/office/officeart/2005/8/layout/cycle5"/>
    <dgm:cxn modelId="{AD90FA3C-CCA1-4A28-844B-4C529086A493}" type="presParOf" srcId="{FA58E746-9E60-4FC4-9FAB-95F35876576B}" destId="{814B8894-BFA2-4A16-9E08-BCDD178E973A}" srcOrd="8" destOrd="0" presId="urn:microsoft.com/office/officeart/2005/8/layout/cycle5"/>
    <dgm:cxn modelId="{677D81A4-103F-450B-B630-673987D8100E}" type="presParOf" srcId="{FA58E746-9E60-4FC4-9FAB-95F35876576B}" destId="{0DF92849-13DE-4624-809F-38CF3C7A1CB6}" srcOrd="9" destOrd="0" presId="urn:microsoft.com/office/officeart/2005/8/layout/cycle5"/>
    <dgm:cxn modelId="{A3924229-BEA6-4B53-B530-D3C3858CE29A}" type="presParOf" srcId="{FA58E746-9E60-4FC4-9FAB-95F35876576B}" destId="{3117B116-4CB7-43EC-997A-E61325B24C92}" srcOrd="10" destOrd="0" presId="urn:microsoft.com/office/officeart/2005/8/layout/cycle5"/>
    <dgm:cxn modelId="{8262E6C5-18C2-432A-B5CD-0057EF612187}" type="presParOf" srcId="{FA58E746-9E60-4FC4-9FAB-95F35876576B}" destId="{A46550FF-8EF6-49F8-BA4C-164E9CA574B3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90652D-F393-47D3-9BFB-36BAE878641D}" type="doc">
      <dgm:prSet loTypeId="urn:microsoft.com/office/officeart/2005/8/layout/hList6" loCatId="list" qsTypeId="urn:microsoft.com/office/officeart/2005/8/quickstyle/3d3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37361F9-ED29-473F-91F8-B3AFDC6B57F3}">
      <dgm:prSet phldrT="[Text]" custT="1"/>
      <dgm:spPr/>
      <dgm:t>
        <a:bodyPr/>
        <a:lstStyle/>
        <a:p>
          <a:pPr algn="l"/>
          <a:r>
            <a:rPr lang="en-US" sz="1400" b="1" dirty="0" smtClean="0"/>
            <a:t>Leadership commitment</a:t>
          </a:r>
        </a:p>
      </dgm:t>
    </dgm:pt>
    <dgm:pt modelId="{C4404172-DC3E-4455-9D21-141698521D84}" type="parTrans" cxnId="{087836C4-CD3A-4430-893F-849C9FD94528}">
      <dgm:prSet/>
      <dgm:spPr/>
      <dgm:t>
        <a:bodyPr/>
        <a:lstStyle/>
        <a:p>
          <a:endParaRPr lang="en-US"/>
        </a:p>
      </dgm:t>
    </dgm:pt>
    <dgm:pt modelId="{946F09B1-A302-4E45-9C2C-A96251F2456C}" type="sibTrans" cxnId="{087836C4-CD3A-4430-893F-849C9FD94528}">
      <dgm:prSet/>
      <dgm:spPr/>
      <dgm:t>
        <a:bodyPr/>
        <a:lstStyle/>
        <a:p>
          <a:endParaRPr lang="en-US"/>
        </a:p>
      </dgm:t>
    </dgm:pt>
    <dgm:pt modelId="{9D23FA2B-FEE1-452E-BEC9-A69B50ED12C6}">
      <dgm:prSet phldrT="[Text]" custT="1"/>
      <dgm:spPr/>
      <dgm:t>
        <a:bodyPr/>
        <a:lstStyle/>
        <a:p>
          <a:pPr algn="l"/>
          <a:r>
            <a:rPr lang="en-US" sz="1400" b="1" dirty="0" smtClean="0"/>
            <a:t>Integrated and comprehensive approach</a:t>
          </a:r>
        </a:p>
      </dgm:t>
    </dgm:pt>
    <dgm:pt modelId="{006C0ADF-6266-4A7F-BF77-3D2392A7E27A}" type="parTrans" cxnId="{3DE1EAE5-0341-4C72-B98B-DF8ABE90E5BC}">
      <dgm:prSet/>
      <dgm:spPr/>
      <dgm:t>
        <a:bodyPr/>
        <a:lstStyle/>
        <a:p>
          <a:endParaRPr lang="en-US"/>
        </a:p>
      </dgm:t>
    </dgm:pt>
    <dgm:pt modelId="{F70AF395-6172-46F1-8A2C-C6CCB95CE6AF}" type="sibTrans" cxnId="{3DE1EAE5-0341-4C72-B98B-DF8ABE90E5BC}">
      <dgm:prSet/>
      <dgm:spPr/>
      <dgm:t>
        <a:bodyPr/>
        <a:lstStyle/>
        <a:p>
          <a:endParaRPr lang="en-US"/>
        </a:p>
      </dgm:t>
    </dgm:pt>
    <dgm:pt modelId="{E77026B4-5E79-40A8-8D5D-855A5DF1D85C}">
      <dgm:prSet phldrT="[Text]" custT="1"/>
      <dgm:spPr/>
      <dgm:t>
        <a:bodyPr/>
        <a:lstStyle/>
        <a:p>
          <a:pPr algn="l"/>
          <a:r>
            <a:rPr lang="en-US" sz="1400" b="1" dirty="0" smtClean="0"/>
            <a:t>Continuous improvement</a:t>
          </a:r>
          <a:endParaRPr lang="en-US" sz="1200" dirty="0"/>
        </a:p>
      </dgm:t>
    </dgm:pt>
    <dgm:pt modelId="{55F1567A-A8C1-473F-8F82-0E3C229E9ADF}" type="parTrans" cxnId="{D4A4D340-FA31-4ADF-8494-454ACC6E59F5}">
      <dgm:prSet/>
      <dgm:spPr/>
      <dgm:t>
        <a:bodyPr/>
        <a:lstStyle/>
        <a:p>
          <a:endParaRPr lang="en-US"/>
        </a:p>
      </dgm:t>
    </dgm:pt>
    <dgm:pt modelId="{C22014D4-3E02-4630-9EE8-7035226D5B5A}" type="sibTrans" cxnId="{D4A4D340-FA31-4ADF-8494-454ACC6E59F5}">
      <dgm:prSet/>
      <dgm:spPr/>
      <dgm:t>
        <a:bodyPr/>
        <a:lstStyle/>
        <a:p>
          <a:endParaRPr lang="en-US"/>
        </a:p>
      </dgm:t>
    </dgm:pt>
    <dgm:pt modelId="{37EE25A5-F4A3-459F-8E09-8361D0CCF591}">
      <dgm:prSet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500" b="1" dirty="0" smtClean="0"/>
            <a:t>Communication</a:t>
          </a:r>
        </a:p>
        <a:p>
          <a:pPr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dirty="0"/>
        </a:p>
      </dgm:t>
    </dgm:pt>
    <dgm:pt modelId="{DB5103F7-5302-4941-B1B5-2859794B5D89}" type="parTrans" cxnId="{7FDEC996-A542-4D8D-89A9-258E829ADD52}">
      <dgm:prSet/>
      <dgm:spPr/>
      <dgm:t>
        <a:bodyPr/>
        <a:lstStyle/>
        <a:p>
          <a:endParaRPr lang="en-US"/>
        </a:p>
      </dgm:t>
    </dgm:pt>
    <dgm:pt modelId="{9A74B5E7-74E2-42E4-8F36-38DC8DC728AA}" type="sibTrans" cxnId="{7FDEC996-A542-4D8D-89A9-258E829ADD52}">
      <dgm:prSet/>
      <dgm:spPr/>
      <dgm:t>
        <a:bodyPr/>
        <a:lstStyle/>
        <a:p>
          <a:endParaRPr lang="en-US"/>
        </a:p>
      </dgm:t>
    </dgm:pt>
    <dgm:pt modelId="{93A11900-FBC5-46FB-BE41-4626667C5333}">
      <dgm:prSet custT="1"/>
      <dgm:spPr/>
      <dgm:t>
        <a:bodyPr/>
        <a:lstStyle/>
        <a:p>
          <a:pPr algn="l"/>
          <a:r>
            <a:rPr lang="en-US" sz="1400" b="1" dirty="0" smtClean="0"/>
            <a:t>Participation</a:t>
          </a:r>
        </a:p>
        <a:p>
          <a:pPr algn="ctr"/>
          <a:endParaRPr lang="en-US" sz="1400" dirty="0"/>
        </a:p>
      </dgm:t>
    </dgm:pt>
    <dgm:pt modelId="{6EAE00F9-C82A-4EAD-A318-C4698BF16094}" type="parTrans" cxnId="{DE213CA2-4330-4486-8EB5-86F753B0148D}">
      <dgm:prSet/>
      <dgm:spPr/>
      <dgm:t>
        <a:bodyPr/>
        <a:lstStyle/>
        <a:p>
          <a:endParaRPr lang="en-US"/>
        </a:p>
      </dgm:t>
    </dgm:pt>
    <dgm:pt modelId="{CD6F67AC-D310-4747-8095-390BF9F0B17D}" type="sibTrans" cxnId="{DE213CA2-4330-4486-8EB5-86F753B0148D}">
      <dgm:prSet/>
      <dgm:spPr/>
      <dgm:t>
        <a:bodyPr/>
        <a:lstStyle/>
        <a:p>
          <a:endParaRPr lang="en-US"/>
        </a:p>
      </dgm:t>
    </dgm:pt>
    <dgm:pt modelId="{A652E550-5758-4939-AF55-D6A32A212ABC}" type="pres">
      <dgm:prSet presAssocID="{0090652D-F393-47D3-9BFB-36BAE87864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00D508-676C-4684-A237-F4AB8741D879}" type="pres">
      <dgm:prSet presAssocID="{A37361F9-ED29-473F-91F8-B3AFDC6B57F3}" presName="node" presStyleLbl="node1" presStyleIdx="0" presStyleCnt="5" custScaleY="653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F1B7DA-DC0B-46C4-AAC4-F5A716657E24}" type="pres">
      <dgm:prSet presAssocID="{946F09B1-A302-4E45-9C2C-A96251F2456C}" presName="sibTrans" presStyleCnt="0"/>
      <dgm:spPr/>
      <dgm:t>
        <a:bodyPr/>
        <a:lstStyle/>
        <a:p>
          <a:endParaRPr lang="en-US"/>
        </a:p>
      </dgm:t>
    </dgm:pt>
    <dgm:pt modelId="{69B61868-FBB8-475C-AD0D-7886132A5212}" type="pres">
      <dgm:prSet presAssocID="{9D23FA2B-FEE1-452E-BEC9-A69B50ED12C6}" presName="node" presStyleLbl="node1" presStyleIdx="1" presStyleCnt="5" custScaleY="653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3B0F8C-1B97-40F6-B2B7-E65C89970AD3}" type="pres">
      <dgm:prSet presAssocID="{F70AF395-6172-46F1-8A2C-C6CCB95CE6AF}" presName="sibTrans" presStyleCnt="0"/>
      <dgm:spPr/>
      <dgm:t>
        <a:bodyPr/>
        <a:lstStyle/>
        <a:p>
          <a:endParaRPr lang="en-US"/>
        </a:p>
      </dgm:t>
    </dgm:pt>
    <dgm:pt modelId="{7C0BFEBB-7977-423B-86D4-8E99FD367176}" type="pres">
      <dgm:prSet presAssocID="{93A11900-FBC5-46FB-BE41-4626667C5333}" presName="node" presStyleLbl="node1" presStyleIdx="2" presStyleCnt="5" custScaleY="653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F83F3F-15A6-4680-BC0A-C1F03585C80B}" type="pres">
      <dgm:prSet presAssocID="{CD6F67AC-D310-4747-8095-390BF9F0B17D}" presName="sibTrans" presStyleCnt="0"/>
      <dgm:spPr/>
      <dgm:t>
        <a:bodyPr/>
        <a:lstStyle/>
        <a:p>
          <a:endParaRPr lang="en-US"/>
        </a:p>
      </dgm:t>
    </dgm:pt>
    <dgm:pt modelId="{CEF4EBE8-6114-45B1-B444-C3C31D29257D}" type="pres">
      <dgm:prSet presAssocID="{37EE25A5-F4A3-459F-8E09-8361D0CCF591}" presName="node" presStyleLbl="node1" presStyleIdx="3" presStyleCnt="5" custScaleY="653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1FE87D-B163-47AD-9C2A-9DC25CC24D6F}" type="pres">
      <dgm:prSet presAssocID="{9A74B5E7-74E2-42E4-8F36-38DC8DC728AA}" presName="sibTrans" presStyleCnt="0"/>
      <dgm:spPr/>
      <dgm:t>
        <a:bodyPr/>
        <a:lstStyle/>
        <a:p>
          <a:endParaRPr lang="en-US"/>
        </a:p>
      </dgm:t>
    </dgm:pt>
    <dgm:pt modelId="{E2413C4D-E248-42D0-8B19-2921D1E84381}" type="pres">
      <dgm:prSet presAssocID="{E77026B4-5E79-40A8-8D5D-855A5DF1D85C}" presName="node" presStyleLbl="node1" presStyleIdx="4" presStyleCnt="5" custScaleY="653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FA1BE2F-B9C0-482D-9264-987ABCC37B07}" type="presOf" srcId="{0090652D-F393-47D3-9BFB-36BAE878641D}" destId="{A652E550-5758-4939-AF55-D6A32A212ABC}" srcOrd="0" destOrd="0" presId="urn:microsoft.com/office/officeart/2005/8/layout/hList6"/>
    <dgm:cxn modelId="{087836C4-CD3A-4430-893F-849C9FD94528}" srcId="{0090652D-F393-47D3-9BFB-36BAE878641D}" destId="{A37361F9-ED29-473F-91F8-B3AFDC6B57F3}" srcOrd="0" destOrd="0" parTransId="{C4404172-DC3E-4455-9D21-141698521D84}" sibTransId="{946F09B1-A302-4E45-9C2C-A96251F2456C}"/>
    <dgm:cxn modelId="{D4A4D340-FA31-4ADF-8494-454ACC6E59F5}" srcId="{0090652D-F393-47D3-9BFB-36BAE878641D}" destId="{E77026B4-5E79-40A8-8D5D-855A5DF1D85C}" srcOrd="4" destOrd="0" parTransId="{55F1567A-A8C1-473F-8F82-0E3C229E9ADF}" sibTransId="{C22014D4-3E02-4630-9EE8-7035226D5B5A}"/>
    <dgm:cxn modelId="{7FDEC996-A542-4D8D-89A9-258E829ADD52}" srcId="{0090652D-F393-47D3-9BFB-36BAE878641D}" destId="{37EE25A5-F4A3-459F-8E09-8361D0CCF591}" srcOrd="3" destOrd="0" parTransId="{DB5103F7-5302-4941-B1B5-2859794B5D89}" sibTransId="{9A74B5E7-74E2-42E4-8F36-38DC8DC728AA}"/>
    <dgm:cxn modelId="{F5127833-805C-4D01-B332-C513BE8CAE18}" type="presOf" srcId="{E77026B4-5E79-40A8-8D5D-855A5DF1D85C}" destId="{E2413C4D-E248-42D0-8B19-2921D1E84381}" srcOrd="0" destOrd="0" presId="urn:microsoft.com/office/officeart/2005/8/layout/hList6"/>
    <dgm:cxn modelId="{3DE1EAE5-0341-4C72-B98B-DF8ABE90E5BC}" srcId="{0090652D-F393-47D3-9BFB-36BAE878641D}" destId="{9D23FA2B-FEE1-452E-BEC9-A69B50ED12C6}" srcOrd="1" destOrd="0" parTransId="{006C0ADF-6266-4A7F-BF77-3D2392A7E27A}" sibTransId="{F70AF395-6172-46F1-8A2C-C6CCB95CE6AF}"/>
    <dgm:cxn modelId="{4622EA62-8A05-46B6-8FF2-8CDA47C829FD}" type="presOf" srcId="{A37361F9-ED29-473F-91F8-B3AFDC6B57F3}" destId="{5E00D508-676C-4684-A237-F4AB8741D879}" srcOrd="0" destOrd="0" presId="urn:microsoft.com/office/officeart/2005/8/layout/hList6"/>
    <dgm:cxn modelId="{F906FE68-6A85-4534-96C6-3897927F7C79}" type="presOf" srcId="{9D23FA2B-FEE1-452E-BEC9-A69B50ED12C6}" destId="{69B61868-FBB8-475C-AD0D-7886132A5212}" srcOrd="0" destOrd="0" presId="urn:microsoft.com/office/officeart/2005/8/layout/hList6"/>
    <dgm:cxn modelId="{DE213CA2-4330-4486-8EB5-86F753B0148D}" srcId="{0090652D-F393-47D3-9BFB-36BAE878641D}" destId="{93A11900-FBC5-46FB-BE41-4626667C5333}" srcOrd="2" destOrd="0" parTransId="{6EAE00F9-C82A-4EAD-A318-C4698BF16094}" sibTransId="{CD6F67AC-D310-4747-8095-390BF9F0B17D}"/>
    <dgm:cxn modelId="{CCDCA65A-66E0-4C03-B008-82958D8B5D95}" type="presOf" srcId="{93A11900-FBC5-46FB-BE41-4626667C5333}" destId="{7C0BFEBB-7977-423B-86D4-8E99FD367176}" srcOrd="0" destOrd="0" presId="urn:microsoft.com/office/officeart/2005/8/layout/hList6"/>
    <dgm:cxn modelId="{61A17818-7B64-4795-90C4-9101AB10E76D}" type="presOf" srcId="{37EE25A5-F4A3-459F-8E09-8361D0CCF591}" destId="{CEF4EBE8-6114-45B1-B444-C3C31D29257D}" srcOrd="0" destOrd="0" presId="urn:microsoft.com/office/officeart/2005/8/layout/hList6"/>
    <dgm:cxn modelId="{5B0FADB7-F70D-42D4-905C-F1403AC8FB84}" type="presParOf" srcId="{A652E550-5758-4939-AF55-D6A32A212ABC}" destId="{5E00D508-676C-4684-A237-F4AB8741D879}" srcOrd="0" destOrd="0" presId="urn:microsoft.com/office/officeart/2005/8/layout/hList6"/>
    <dgm:cxn modelId="{4A4D966B-E2E0-4D50-B70F-D0D9FDF11ACF}" type="presParOf" srcId="{A652E550-5758-4939-AF55-D6A32A212ABC}" destId="{89F1B7DA-DC0B-46C4-AAC4-F5A716657E24}" srcOrd="1" destOrd="0" presId="urn:microsoft.com/office/officeart/2005/8/layout/hList6"/>
    <dgm:cxn modelId="{73D2B89C-931B-42DA-8CE4-E12612593550}" type="presParOf" srcId="{A652E550-5758-4939-AF55-D6A32A212ABC}" destId="{69B61868-FBB8-475C-AD0D-7886132A5212}" srcOrd="2" destOrd="0" presId="urn:microsoft.com/office/officeart/2005/8/layout/hList6"/>
    <dgm:cxn modelId="{2E657806-4649-4BA8-934F-C8F468DEBDDB}" type="presParOf" srcId="{A652E550-5758-4939-AF55-D6A32A212ABC}" destId="{543B0F8C-1B97-40F6-B2B7-E65C89970AD3}" srcOrd="3" destOrd="0" presId="urn:microsoft.com/office/officeart/2005/8/layout/hList6"/>
    <dgm:cxn modelId="{A64CCA99-3A77-4813-9A61-38DDBAFA49BF}" type="presParOf" srcId="{A652E550-5758-4939-AF55-D6A32A212ABC}" destId="{7C0BFEBB-7977-423B-86D4-8E99FD367176}" srcOrd="4" destOrd="0" presId="urn:microsoft.com/office/officeart/2005/8/layout/hList6"/>
    <dgm:cxn modelId="{6F2020AF-0ED4-4E9C-963C-ABC479FB12EF}" type="presParOf" srcId="{A652E550-5758-4939-AF55-D6A32A212ABC}" destId="{B4F83F3F-15A6-4680-BC0A-C1F03585C80B}" srcOrd="5" destOrd="0" presId="urn:microsoft.com/office/officeart/2005/8/layout/hList6"/>
    <dgm:cxn modelId="{004511FF-79D4-4386-99C3-8B0D2CA89A2B}" type="presParOf" srcId="{A652E550-5758-4939-AF55-D6A32A212ABC}" destId="{CEF4EBE8-6114-45B1-B444-C3C31D29257D}" srcOrd="6" destOrd="0" presId="urn:microsoft.com/office/officeart/2005/8/layout/hList6"/>
    <dgm:cxn modelId="{9E5E7B09-45E7-4845-9429-4D5D2A4DCC57}" type="presParOf" srcId="{A652E550-5758-4939-AF55-D6A32A212ABC}" destId="{9F1FE87D-B163-47AD-9C2A-9DC25CC24D6F}" srcOrd="7" destOrd="0" presId="urn:microsoft.com/office/officeart/2005/8/layout/hList6"/>
    <dgm:cxn modelId="{43EE5326-2AC9-4ED8-B43F-111107C7E372}" type="presParOf" srcId="{A652E550-5758-4939-AF55-D6A32A212ABC}" destId="{E2413C4D-E248-42D0-8B19-2921D1E84381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FD6D75-54FA-4E59-A9FB-FCC311A11979}" type="doc">
      <dgm:prSet loTypeId="urn:microsoft.com/office/officeart/2005/8/layout/cycle5" loCatId="cycl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6BC65A-2D03-41DB-B91F-B9D7E0FA0E08}">
      <dgm:prSet phldrT="[Text]"/>
      <dgm:spPr/>
      <dgm:t>
        <a:bodyPr/>
        <a:lstStyle/>
        <a:p>
          <a:r>
            <a:rPr lang="en-US" b="1" dirty="0" smtClean="0"/>
            <a:t>1. </a:t>
          </a:r>
        </a:p>
        <a:p>
          <a:r>
            <a:rPr lang="en-US" b="1" dirty="0" smtClean="0"/>
            <a:t>ENGAGE</a:t>
          </a:r>
          <a:endParaRPr lang="en-US" b="1" dirty="0"/>
        </a:p>
      </dgm:t>
    </dgm:pt>
    <dgm:pt modelId="{30DCCEB4-C191-4386-927D-565118CA6E8F}" type="parTrans" cxnId="{1DA5D9FB-9FE5-43EB-878F-7A7ED3437F11}">
      <dgm:prSet/>
      <dgm:spPr/>
      <dgm:t>
        <a:bodyPr/>
        <a:lstStyle/>
        <a:p>
          <a:endParaRPr lang="en-US"/>
        </a:p>
      </dgm:t>
    </dgm:pt>
    <dgm:pt modelId="{DA3DC756-BCBC-4362-88B2-260F36ED5CEB}" type="sibTrans" cxnId="{1DA5D9FB-9FE5-43EB-878F-7A7ED3437F11}">
      <dgm:prSet/>
      <dgm:spPr/>
      <dgm:t>
        <a:bodyPr/>
        <a:lstStyle/>
        <a:p>
          <a:endParaRPr lang="en-US"/>
        </a:p>
      </dgm:t>
    </dgm:pt>
    <dgm:pt modelId="{5D168BA6-FBAB-4713-8F28-23E9FEAD2C7E}">
      <dgm:prSet phldrT="[Text]"/>
      <dgm:spPr/>
      <dgm:t>
        <a:bodyPr/>
        <a:lstStyle/>
        <a:p>
          <a:r>
            <a:rPr lang="en-US" b="1" dirty="0" smtClean="0"/>
            <a:t>2.</a:t>
          </a:r>
        </a:p>
        <a:p>
          <a:r>
            <a:rPr lang="en-US" b="1" dirty="0" smtClean="0"/>
            <a:t> ASSESS</a:t>
          </a:r>
          <a:endParaRPr lang="en-US" b="1" dirty="0"/>
        </a:p>
      </dgm:t>
    </dgm:pt>
    <dgm:pt modelId="{A35DE172-E41A-4D5F-9436-6457FCB7A963}" type="parTrans" cxnId="{B5B378E8-DBFF-4346-BE53-5701D1CDCC06}">
      <dgm:prSet/>
      <dgm:spPr/>
      <dgm:t>
        <a:bodyPr/>
        <a:lstStyle/>
        <a:p>
          <a:endParaRPr lang="en-US"/>
        </a:p>
      </dgm:t>
    </dgm:pt>
    <dgm:pt modelId="{E7538378-FFA8-442C-B05F-26191EF9947A}" type="sibTrans" cxnId="{B5B378E8-DBFF-4346-BE53-5701D1CDCC06}">
      <dgm:prSet/>
      <dgm:spPr/>
      <dgm:t>
        <a:bodyPr/>
        <a:lstStyle/>
        <a:p>
          <a:endParaRPr lang="en-US"/>
        </a:p>
      </dgm:t>
    </dgm:pt>
    <dgm:pt modelId="{C8CF41D2-E75E-4EBD-8E7C-337C3AA1BE3A}">
      <dgm:prSet phldrT="[Text]"/>
      <dgm:spPr/>
      <dgm:t>
        <a:bodyPr/>
        <a:lstStyle/>
        <a:p>
          <a:r>
            <a:rPr lang="en-US" b="1" dirty="0" smtClean="0"/>
            <a:t>3. </a:t>
          </a:r>
        </a:p>
        <a:p>
          <a:r>
            <a:rPr lang="en-US" b="1" dirty="0" smtClean="0"/>
            <a:t>PLAN</a:t>
          </a:r>
          <a:endParaRPr lang="en-US" b="1" dirty="0"/>
        </a:p>
      </dgm:t>
    </dgm:pt>
    <dgm:pt modelId="{D54F9CDB-9AF4-4875-B8FD-5066AD6D9946}" type="parTrans" cxnId="{3B8E207C-8200-4279-8E90-AC87DC798C82}">
      <dgm:prSet/>
      <dgm:spPr/>
      <dgm:t>
        <a:bodyPr/>
        <a:lstStyle/>
        <a:p>
          <a:endParaRPr lang="en-US"/>
        </a:p>
      </dgm:t>
    </dgm:pt>
    <dgm:pt modelId="{65676B85-267B-4E8C-A1B1-5515D5A75C7F}" type="sibTrans" cxnId="{3B8E207C-8200-4279-8E90-AC87DC798C82}">
      <dgm:prSet/>
      <dgm:spPr/>
      <dgm:t>
        <a:bodyPr/>
        <a:lstStyle/>
        <a:p>
          <a:endParaRPr lang="en-US"/>
        </a:p>
      </dgm:t>
    </dgm:pt>
    <dgm:pt modelId="{F4D5D11D-6C35-46E5-B1F4-69B623E984A7}">
      <dgm:prSet phldrT="[Text]"/>
      <dgm:spPr/>
      <dgm:t>
        <a:bodyPr/>
        <a:lstStyle/>
        <a:p>
          <a:r>
            <a:rPr lang="en-US" b="1" dirty="0" smtClean="0"/>
            <a:t>5. </a:t>
          </a:r>
        </a:p>
        <a:p>
          <a:r>
            <a:rPr lang="en-US" b="1" dirty="0" smtClean="0"/>
            <a:t>EVALUATE &amp;  IMPROVE</a:t>
          </a:r>
          <a:endParaRPr lang="en-US" b="1" dirty="0"/>
        </a:p>
      </dgm:t>
    </dgm:pt>
    <dgm:pt modelId="{84115D28-8C7C-42F8-A8BA-EAE4BD87F15E}" type="parTrans" cxnId="{93955A9B-18A9-4279-8A6A-29296FB2AF54}">
      <dgm:prSet/>
      <dgm:spPr/>
      <dgm:t>
        <a:bodyPr/>
        <a:lstStyle/>
        <a:p>
          <a:endParaRPr lang="en-US"/>
        </a:p>
      </dgm:t>
    </dgm:pt>
    <dgm:pt modelId="{288642D8-A778-49F9-AB30-0B1A2F3071EB}" type="sibTrans" cxnId="{93955A9B-18A9-4279-8A6A-29296FB2AF54}">
      <dgm:prSet/>
      <dgm:spPr/>
      <dgm:t>
        <a:bodyPr/>
        <a:lstStyle/>
        <a:p>
          <a:endParaRPr lang="en-US"/>
        </a:p>
      </dgm:t>
    </dgm:pt>
    <dgm:pt modelId="{F28A2190-4FCC-463A-AB44-322D1BD53793}">
      <dgm:prSet/>
      <dgm:spPr/>
      <dgm:t>
        <a:bodyPr/>
        <a:lstStyle/>
        <a:p>
          <a:r>
            <a:rPr lang="en-US" b="1" dirty="0" smtClean="0"/>
            <a:t>4. IMPLEMENT</a:t>
          </a:r>
          <a:endParaRPr lang="en-US" b="1" dirty="0"/>
        </a:p>
      </dgm:t>
    </dgm:pt>
    <dgm:pt modelId="{F2EFB9ED-DB80-4527-A2EA-6F7C2FE6F402}" type="parTrans" cxnId="{0EA7F134-13F0-45CF-8E6B-C9F890EA6434}">
      <dgm:prSet/>
      <dgm:spPr/>
      <dgm:t>
        <a:bodyPr/>
        <a:lstStyle/>
        <a:p>
          <a:endParaRPr lang="en-US"/>
        </a:p>
      </dgm:t>
    </dgm:pt>
    <dgm:pt modelId="{D0B11B93-30F8-44C1-90A5-1A352669388E}" type="sibTrans" cxnId="{0EA7F134-13F0-45CF-8E6B-C9F890EA6434}">
      <dgm:prSet/>
      <dgm:spPr/>
      <dgm:t>
        <a:bodyPr/>
        <a:lstStyle/>
        <a:p>
          <a:endParaRPr lang="en-US"/>
        </a:p>
      </dgm:t>
    </dgm:pt>
    <dgm:pt modelId="{835252CF-7316-462E-87AD-1406A94AA809}" type="pres">
      <dgm:prSet presAssocID="{F7FD6D75-54FA-4E59-A9FB-FCC311A1197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76BDAB6-C4B0-45C0-BB7B-B8BFB2FFFB77}" type="pres">
      <dgm:prSet presAssocID="{196BC65A-2D03-41DB-B91F-B9D7E0FA0E0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B646E8-0CAF-413B-8C3E-1609C7592BEE}" type="pres">
      <dgm:prSet presAssocID="{196BC65A-2D03-41DB-B91F-B9D7E0FA0E08}" presName="spNode" presStyleCnt="0"/>
      <dgm:spPr/>
      <dgm:t>
        <a:bodyPr/>
        <a:lstStyle/>
        <a:p>
          <a:endParaRPr lang="en-US"/>
        </a:p>
      </dgm:t>
    </dgm:pt>
    <dgm:pt modelId="{C6224F05-3489-4D3B-AAFE-45404CC6DFDD}" type="pres">
      <dgm:prSet presAssocID="{DA3DC756-BCBC-4362-88B2-260F36ED5CEB}" presName="sibTrans" presStyleLbl="sibTrans1D1" presStyleIdx="0" presStyleCnt="5"/>
      <dgm:spPr/>
      <dgm:t>
        <a:bodyPr/>
        <a:lstStyle/>
        <a:p>
          <a:endParaRPr lang="en-US"/>
        </a:p>
      </dgm:t>
    </dgm:pt>
    <dgm:pt modelId="{4D9ADC64-F309-4BC4-9D0F-DD1F003D5C7D}" type="pres">
      <dgm:prSet presAssocID="{5D168BA6-FBAB-4713-8F28-23E9FEAD2C7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385B7F-C934-41BB-8DDF-B6E01ADB888F}" type="pres">
      <dgm:prSet presAssocID="{5D168BA6-FBAB-4713-8F28-23E9FEAD2C7E}" presName="spNode" presStyleCnt="0"/>
      <dgm:spPr/>
      <dgm:t>
        <a:bodyPr/>
        <a:lstStyle/>
        <a:p>
          <a:endParaRPr lang="en-US"/>
        </a:p>
      </dgm:t>
    </dgm:pt>
    <dgm:pt modelId="{A1AF55B9-7317-4E63-ACD9-944739C1F167}" type="pres">
      <dgm:prSet presAssocID="{E7538378-FFA8-442C-B05F-26191EF9947A}" presName="sibTrans" presStyleLbl="sibTrans1D1" presStyleIdx="1" presStyleCnt="5"/>
      <dgm:spPr/>
      <dgm:t>
        <a:bodyPr/>
        <a:lstStyle/>
        <a:p>
          <a:endParaRPr lang="en-US"/>
        </a:p>
      </dgm:t>
    </dgm:pt>
    <dgm:pt modelId="{CCD1A960-EEDA-4994-988F-101CEF70B455}" type="pres">
      <dgm:prSet presAssocID="{C8CF41D2-E75E-4EBD-8E7C-337C3AA1BE3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CE6428-2725-41A9-83C3-AB236A4DD1D3}" type="pres">
      <dgm:prSet presAssocID="{C8CF41D2-E75E-4EBD-8E7C-337C3AA1BE3A}" presName="spNode" presStyleCnt="0"/>
      <dgm:spPr/>
      <dgm:t>
        <a:bodyPr/>
        <a:lstStyle/>
        <a:p>
          <a:endParaRPr lang="en-US"/>
        </a:p>
      </dgm:t>
    </dgm:pt>
    <dgm:pt modelId="{835D4692-DF89-4C2A-AD43-976C0154EAC5}" type="pres">
      <dgm:prSet presAssocID="{65676B85-267B-4E8C-A1B1-5515D5A75C7F}" presName="sibTrans" presStyleLbl="sibTrans1D1" presStyleIdx="2" presStyleCnt="5"/>
      <dgm:spPr/>
      <dgm:t>
        <a:bodyPr/>
        <a:lstStyle/>
        <a:p>
          <a:endParaRPr lang="en-US"/>
        </a:p>
      </dgm:t>
    </dgm:pt>
    <dgm:pt modelId="{02ADAE79-F6D6-4477-92AD-31BAF51241D5}" type="pres">
      <dgm:prSet presAssocID="{F28A2190-4FCC-463A-AB44-322D1BD5379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163A73-ACB5-4BC0-8B82-83F01755A635}" type="pres">
      <dgm:prSet presAssocID="{F28A2190-4FCC-463A-AB44-322D1BD53793}" presName="spNode" presStyleCnt="0"/>
      <dgm:spPr/>
      <dgm:t>
        <a:bodyPr/>
        <a:lstStyle/>
        <a:p>
          <a:endParaRPr lang="en-US"/>
        </a:p>
      </dgm:t>
    </dgm:pt>
    <dgm:pt modelId="{642E89C1-46BD-4983-A5BF-DF51BA0933E7}" type="pres">
      <dgm:prSet presAssocID="{D0B11B93-30F8-44C1-90A5-1A352669388E}" presName="sibTrans" presStyleLbl="sibTrans1D1" presStyleIdx="3" presStyleCnt="5"/>
      <dgm:spPr/>
      <dgm:t>
        <a:bodyPr/>
        <a:lstStyle/>
        <a:p>
          <a:endParaRPr lang="en-US"/>
        </a:p>
      </dgm:t>
    </dgm:pt>
    <dgm:pt modelId="{F02ABA60-DA26-480E-B16F-05339058C561}" type="pres">
      <dgm:prSet presAssocID="{F4D5D11D-6C35-46E5-B1F4-69B623E984A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8AAEF2-51C4-41C1-A657-B6FD11C65690}" type="pres">
      <dgm:prSet presAssocID="{F4D5D11D-6C35-46E5-B1F4-69B623E984A7}" presName="spNode" presStyleCnt="0"/>
      <dgm:spPr/>
      <dgm:t>
        <a:bodyPr/>
        <a:lstStyle/>
        <a:p>
          <a:endParaRPr lang="en-US"/>
        </a:p>
      </dgm:t>
    </dgm:pt>
    <dgm:pt modelId="{97100D85-1878-4AEB-94F0-1E4F28519E21}" type="pres">
      <dgm:prSet presAssocID="{288642D8-A778-49F9-AB30-0B1A2F3071EB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C40C6B65-77CB-4B7F-A9FE-3124BB607538}" type="presOf" srcId="{65676B85-267B-4E8C-A1B1-5515D5A75C7F}" destId="{835D4692-DF89-4C2A-AD43-976C0154EAC5}" srcOrd="0" destOrd="0" presId="urn:microsoft.com/office/officeart/2005/8/layout/cycle5"/>
    <dgm:cxn modelId="{161DDBCE-9823-43E9-AA62-9FFCD3E1267E}" type="presOf" srcId="{196BC65A-2D03-41DB-B91F-B9D7E0FA0E08}" destId="{376BDAB6-C4B0-45C0-BB7B-B8BFB2FFFB77}" srcOrd="0" destOrd="0" presId="urn:microsoft.com/office/officeart/2005/8/layout/cycle5"/>
    <dgm:cxn modelId="{FD5A8AE5-5F73-496E-B802-C3D02396E636}" type="presOf" srcId="{288642D8-A778-49F9-AB30-0B1A2F3071EB}" destId="{97100D85-1878-4AEB-94F0-1E4F28519E21}" srcOrd="0" destOrd="0" presId="urn:microsoft.com/office/officeart/2005/8/layout/cycle5"/>
    <dgm:cxn modelId="{DE928487-5593-4841-932A-BF81FFEA8744}" type="presOf" srcId="{F4D5D11D-6C35-46E5-B1F4-69B623E984A7}" destId="{F02ABA60-DA26-480E-B16F-05339058C561}" srcOrd="0" destOrd="0" presId="urn:microsoft.com/office/officeart/2005/8/layout/cycle5"/>
    <dgm:cxn modelId="{F70FCCBB-3C1B-4552-BFFB-A5398045DB01}" type="presOf" srcId="{C8CF41D2-E75E-4EBD-8E7C-337C3AA1BE3A}" destId="{CCD1A960-EEDA-4994-988F-101CEF70B455}" srcOrd="0" destOrd="0" presId="urn:microsoft.com/office/officeart/2005/8/layout/cycle5"/>
    <dgm:cxn modelId="{CE050B78-2906-4A77-BAF3-80DAACBE466A}" type="presOf" srcId="{F28A2190-4FCC-463A-AB44-322D1BD53793}" destId="{02ADAE79-F6D6-4477-92AD-31BAF51241D5}" srcOrd="0" destOrd="0" presId="urn:microsoft.com/office/officeart/2005/8/layout/cycle5"/>
    <dgm:cxn modelId="{A902987C-594A-4BB1-BB21-A2C7E4C428CB}" type="presOf" srcId="{5D168BA6-FBAB-4713-8F28-23E9FEAD2C7E}" destId="{4D9ADC64-F309-4BC4-9D0F-DD1F003D5C7D}" srcOrd="0" destOrd="0" presId="urn:microsoft.com/office/officeart/2005/8/layout/cycle5"/>
    <dgm:cxn modelId="{3B8E207C-8200-4279-8E90-AC87DC798C82}" srcId="{F7FD6D75-54FA-4E59-A9FB-FCC311A11979}" destId="{C8CF41D2-E75E-4EBD-8E7C-337C3AA1BE3A}" srcOrd="2" destOrd="0" parTransId="{D54F9CDB-9AF4-4875-B8FD-5066AD6D9946}" sibTransId="{65676B85-267B-4E8C-A1B1-5515D5A75C7F}"/>
    <dgm:cxn modelId="{1DA5D9FB-9FE5-43EB-878F-7A7ED3437F11}" srcId="{F7FD6D75-54FA-4E59-A9FB-FCC311A11979}" destId="{196BC65A-2D03-41DB-B91F-B9D7E0FA0E08}" srcOrd="0" destOrd="0" parTransId="{30DCCEB4-C191-4386-927D-565118CA6E8F}" sibTransId="{DA3DC756-BCBC-4362-88B2-260F36ED5CEB}"/>
    <dgm:cxn modelId="{BE2A8233-C1A2-4222-894B-70BDB9CC965E}" type="presOf" srcId="{E7538378-FFA8-442C-B05F-26191EF9947A}" destId="{A1AF55B9-7317-4E63-ACD9-944739C1F167}" srcOrd="0" destOrd="0" presId="urn:microsoft.com/office/officeart/2005/8/layout/cycle5"/>
    <dgm:cxn modelId="{5708DA0D-45AB-46F0-8DD3-63F1B7A01A44}" type="presOf" srcId="{DA3DC756-BCBC-4362-88B2-260F36ED5CEB}" destId="{C6224F05-3489-4D3B-AAFE-45404CC6DFDD}" srcOrd="0" destOrd="0" presId="urn:microsoft.com/office/officeart/2005/8/layout/cycle5"/>
    <dgm:cxn modelId="{B5B378E8-DBFF-4346-BE53-5701D1CDCC06}" srcId="{F7FD6D75-54FA-4E59-A9FB-FCC311A11979}" destId="{5D168BA6-FBAB-4713-8F28-23E9FEAD2C7E}" srcOrd="1" destOrd="0" parTransId="{A35DE172-E41A-4D5F-9436-6457FCB7A963}" sibTransId="{E7538378-FFA8-442C-B05F-26191EF9947A}"/>
    <dgm:cxn modelId="{A3B0A719-D309-4ED0-8A52-81E8442FB4D7}" type="presOf" srcId="{D0B11B93-30F8-44C1-90A5-1A352669388E}" destId="{642E89C1-46BD-4983-A5BF-DF51BA0933E7}" srcOrd="0" destOrd="0" presId="urn:microsoft.com/office/officeart/2005/8/layout/cycle5"/>
    <dgm:cxn modelId="{93955A9B-18A9-4279-8A6A-29296FB2AF54}" srcId="{F7FD6D75-54FA-4E59-A9FB-FCC311A11979}" destId="{F4D5D11D-6C35-46E5-B1F4-69B623E984A7}" srcOrd="4" destOrd="0" parTransId="{84115D28-8C7C-42F8-A8BA-EAE4BD87F15E}" sibTransId="{288642D8-A778-49F9-AB30-0B1A2F3071EB}"/>
    <dgm:cxn modelId="{E67D80AE-8775-4F1B-A228-82ED8EA1805C}" type="presOf" srcId="{F7FD6D75-54FA-4E59-A9FB-FCC311A11979}" destId="{835252CF-7316-462E-87AD-1406A94AA809}" srcOrd="0" destOrd="0" presId="urn:microsoft.com/office/officeart/2005/8/layout/cycle5"/>
    <dgm:cxn modelId="{0EA7F134-13F0-45CF-8E6B-C9F890EA6434}" srcId="{F7FD6D75-54FA-4E59-A9FB-FCC311A11979}" destId="{F28A2190-4FCC-463A-AB44-322D1BD53793}" srcOrd="3" destOrd="0" parTransId="{F2EFB9ED-DB80-4527-A2EA-6F7C2FE6F402}" sibTransId="{D0B11B93-30F8-44C1-90A5-1A352669388E}"/>
    <dgm:cxn modelId="{4A8B59F5-2754-4FA5-91D5-A1D5742CFFF3}" type="presParOf" srcId="{835252CF-7316-462E-87AD-1406A94AA809}" destId="{376BDAB6-C4B0-45C0-BB7B-B8BFB2FFFB77}" srcOrd="0" destOrd="0" presId="urn:microsoft.com/office/officeart/2005/8/layout/cycle5"/>
    <dgm:cxn modelId="{20E5DB80-2267-4A68-ADA0-213A166801FD}" type="presParOf" srcId="{835252CF-7316-462E-87AD-1406A94AA809}" destId="{0EB646E8-0CAF-413B-8C3E-1609C7592BEE}" srcOrd="1" destOrd="0" presId="urn:microsoft.com/office/officeart/2005/8/layout/cycle5"/>
    <dgm:cxn modelId="{F3FDF60D-9D79-4645-BE9B-F14C834C4CF2}" type="presParOf" srcId="{835252CF-7316-462E-87AD-1406A94AA809}" destId="{C6224F05-3489-4D3B-AAFE-45404CC6DFDD}" srcOrd="2" destOrd="0" presId="urn:microsoft.com/office/officeart/2005/8/layout/cycle5"/>
    <dgm:cxn modelId="{849C7257-CC98-47F2-8776-8B1A58F9A443}" type="presParOf" srcId="{835252CF-7316-462E-87AD-1406A94AA809}" destId="{4D9ADC64-F309-4BC4-9D0F-DD1F003D5C7D}" srcOrd="3" destOrd="0" presId="urn:microsoft.com/office/officeart/2005/8/layout/cycle5"/>
    <dgm:cxn modelId="{9372FFEA-ED27-4B4A-A705-8665D3781C7B}" type="presParOf" srcId="{835252CF-7316-462E-87AD-1406A94AA809}" destId="{2D385B7F-C934-41BB-8DDF-B6E01ADB888F}" srcOrd="4" destOrd="0" presId="urn:microsoft.com/office/officeart/2005/8/layout/cycle5"/>
    <dgm:cxn modelId="{1D5E9F20-611E-434A-A2FA-312EFEECD8B1}" type="presParOf" srcId="{835252CF-7316-462E-87AD-1406A94AA809}" destId="{A1AF55B9-7317-4E63-ACD9-944739C1F167}" srcOrd="5" destOrd="0" presId="urn:microsoft.com/office/officeart/2005/8/layout/cycle5"/>
    <dgm:cxn modelId="{ADEC7B98-DA1A-4FA9-AF7C-7F14E75475C7}" type="presParOf" srcId="{835252CF-7316-462E-87AD-1406A94AA809}" destId="{CCD1A960-EEDA-4994-988F-101CEF70B455}" srcOrd="6" destOrd="0" presId="urn:microsoft.com/office/officeart/2005/8/layout/cycle5"/>
    <dgm:cxn modelId="{AE08D807-C673-40BB-BB0C-A4CF69840062}" type="presParOf" srcId="{835252CF-7316-462E-87AD-1406A94AA809}" destId="{53CE6428-2725-41A9-83C3-AB236A4DD1D3}" srcOrd="7" destOrd="0" presId="urn:microsoft.com/office/officeart/2005/8/layout/cycle5"/>
    <dgm:cxn modelId="{F78CCABF-4757-43EB-82B2-315696AA89AC}" type="presParOf" srcId="{835252CF-7316-462E-87AD-1406A94AA809}" destId="{835D4692-DF89-4C2A-AD43-976C0154EAC5}" srcOrd="8" destOrd="0" presId="urn:microsoft.com/office/officeart/2005/8/layout/cycle5"/>
    <dgm:cxn modelId="{1666512E-E9CC-4B9C-B0C0-326BF31B20FF}" type="presParOf" srcId="{835252CF-7316-462E-87AD-1406A94AA809}" destId="{02ADAE79-F6D6-4477-92AD-31BAF51241D5}" srcOrd="9" destOrd="0" presId="urn:microsoft.com/office/officeart/2005/8/layout/cycle5"/>
    <dgm:cxn modelId="{1FBD53D7-461B-4955-8C74-6A14A89A0825}" type="presParOf" srcId="{835252CF-7316-462E-87AD-1406A94AA809}" destId="{18163A73-ACB5-4BC0-8B82-83F01755A635}" srcOrd="10" destOrd="0" presId="urn:microsoft.com/office/officeart/2005/8/layout/cycle5"/>
    <dgm:cxn modelId="{E653C125-F7C9-491B-AEB7-237A5A28F9CC}" type="presParOf" srcId="{835252CF-7316-462E-87AD-1406A94AA809}" destId="{642E89C1-46BD-4983-A5BF-DF51BA0933E7}" srcOrd="11" destOrd="0" presId="urn:microsoft.com/office/officeart/2005/8/layout/cycle5"/>
    <dgm:cxn modelId="{596FC502-1211-46BC-B0AA-D2D72C9E1D26}" type="presParOf" srcId="{835252CF-7316-462E-87AD-1406A94AA809}" destId="{F02ABA60-DA26-480E-B16F-05339058C561}" srcOrd="12" destOrd="0" presId="urn:microsoft.com/office/officeart/2005/8/layout/cycle5"/>
    <dgm:cxn modelId="{6504C991-2AE9-45B8-B53B-D952449DDAF0}" type="presParOf" srcId="{835252CF-7316-462E-87AD-1406A94AA809}" destId="{F08AAEF2-51C4-41C1-A657-B6FD11C65690}" srcOrd="13" destOrd="0" presId="urn:microsoft.com/office/officeart/2005/8/layout/cycle5"/>
    <dgm:cxn modelId="{9DBF6A51-6936-43D9-8131-46CA428E85A7}" type="presParOf" srcId="{835252CF-7316-462E-87AD-1406A94AA809}" destId="{97100D85-1878-4AEB-94F0-1E4F28519E21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F0059E-2BC6-412F-AA64-BD0CC96FA355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77BF3FB1-EA78-40DF-962F-4E7A6B49C8AB}">
      <dgm:prSet phldrT="[Text]"/>
      <dgm:spPr/>
      <dgm:t>
        <a:bodyPr/>
        <a:lstStyle/>
        <a:p>
          <a:pPr>
            <a:spcBef>
              <a:spcPts val="600"/>
            </a:spcBef>
            <a:spcAft>
              <a:spcPts val="0"/>
            </a:spcAft>
          </a:pPr>
          <a:endParaRPr lang="en-US" dirty="0" smtClean="0">
            <a:effectLst/>
          </a:endParaRPr>
        </a:p>
        <a:p>
          <a:pPr>
            <a:spcBef>
              <a:spcPct val="0"/>
            </a:spcBef>
            <a:spcAft>
              <a:spcPct val="35000"/>
            </a:spcAft>
          </a:pPr>
          <a:r>
            <a:rPr lang="en-US" dirty="0" smtClean="0">
              <a:effectLst/>
            </a:rPr>
            <a:t>Commitment</a:t>
          </a:r>
          <a:endParaRPr lang="en-US" dirty="0"/>
        </a:p>
      </dgm:t>
    </dgm:pt>
    <dgm:pt modelId="{F3C9908B-DE9A-41E0-A261-362E30F15FE0}" type="parTrans" cxnId="{40FD38C9-DCD7-465F-AA41-D6E2506D5776}">
      <dgm:prSet/>
      <dgm:spPr/>
      <dgm:t>
        <a:bodyPr/>
        <a:lstStyle/>
        <a:p>
          <a:endParaRPr lang="en-US"/>
        </a:p>
      </dgm:t>
    </dgm:pt>
    <dgm:pt modelId="{031373AB-1647-4D88-A604-C296E3D961BF}" type="sibTrans" cxnId="{40FD38C9-DCD7-465F-AA41-D6E2506D5776}">
      <dgm:prSet/>
      <dgm:spPr/>
      <dgm:t>
        <a:bodyPr/>
        <a:lstStyle/>
        <a:p>
          <a:endParaRPr lang="en-US"/>
        </a:p>
      </dgm:t>
    </dgm:pt>
    <dgm:pt modelId="{55E56AB7-3C23-48B0-84B0-111A7E85B7DD}">
      <dgm:prSet phldrT="[Text]"/>
      <dgm:spPr/>
      <dgm:t>
        <a:bodyPr/>
        <a:lstStyle/>
        <a:p>
          <a:pPr>
            <a:spcBef>
              <a:spcPct val="0"/>
            </a:spcBef>
            <a:spcAft>
              <a:spcPct val="35000"/>
            </a:spcAft>
          </a:pPr>
          <a:endParaRPr lang="en-US" dirty="0" smtClean="0">
            <a:effectLst/>
          </a:endParaRPr>
        </a:p>
        <a:p>
          <a:pPr>
            <a:spcBef>
              <a:spcPts val="600"/>
            </a:spcBef>
            <a:spcAft>
              <a:spcPts val="0"/>
            </a:spcAft>
          </a:pPr>
          <a:r>
            <a:rPr lang="en-US" dirty="0" smtClean="0">
              <a:effectLst/>
            </a:rPr>
            <a:t>Achievement</a:t>
          </a:r>
          <a:endParaRPr lang="en-US" dirty="0"/>
        </a:p>
      </dgm:t>
    </dgm:pt>
    <dgm:pt modelId="{062490A0-3639-4749-82FB-67829078AEE7}" type="parTrans" cxnId="{66727CAA-030A-4F82-872D-23FE476DA847}">
      <dgm:prSet/>
      <dgm:spPr/>
      <dgm:t>
        <a:bodyPr/>
        <a:lstStyle/>
        <a:p>
          <a:endParaRPr lang="en-US"/>
        </a:p>
      </dgm:t>
    </dgm:pt>
    <dgm:pt modelId="{28DC6F24-F81B-45AF-B2A8-58EEF744B4F0}" type="sibTrans" cxnId="{66727CAA-030A-4F82-872D-23FE476DA847}">
      <dgm:prSet/>
      <dgm:spPr/>
      <dgm:t>
        <a:bodyPr/>
        <a:lstStyle/>
        <a:p>
          <a:endParaRPr lang="en-US"/>
        </a:p>
      </dgm:t>
    </dgm:pt>
    <dgm:pt modelId="{312618B7-7EA0-4FDD-B696-6F10252E1B6F}">
      <dgm:prSet phldrT="[Text]"/>
      <dgm:spPr/>
      <dgm:t>
        <a:bodyPr/>
        <a:lstStyle/>
        <a:p>
          <a:endParaRPr lang="en-US" dirty="0" smtClean="0">
            <a:effectLst/>
          </a:endParaRPr>
        </a:p>
        <a:p>
          <a:r>
            <a:rPr lang="en-US" dirty="0" smtClean="0">
              <a:effectLst/>
            </a:rPr>
            <a:t>Excellence</a:t>
          </a:r>
          <a:endParaRPr lang="en-US" dirty="0"/>
        </a:p>
      </dgm:t>
    </dgm:pt>
    <dgm:pt modelId="{DF32F204-1FFC-4EFA-9F4D-67DD32A5D929}" type="parTrans" cxnId="{E0F96F7B-AFCA-4D5B-9FDA-9423184C15B4}">
      <dgm:prSet/>
      <dgm:spPr/>
      <dgm:t>
        <a:bodyPr/>
        <a:lstStyle/>
        <a:p>
          <a:endParaRPr lang="en-US"/>
        </a:p>
      </dgm:t>
    </dgm:pt>
    <dgm:pt modelId="{836C4BD4-A7EC-4140-A22C-64F4B88CD33C}" type="sibTrans" cxnId="{E0F96F7B-AFCA-4D5B-9FDA-9423184C15B4}">
      <dgm:prSet/>
      <dgm:spPr/>
      <dgm:t>
        <a:bodyPr/>
        <a:lstStyle/>
        <a:p>
          <a:endParaRPr lang="en-US"/>
        </a:p>
      </dgm:t>
    </dgm:pt>
    <dgm:pt modelId="{802F5743-068A-4AD8-B958-14B05BBAD12B}" type="pres">
      <dgm:prSet presAssocID="{4CF0059E-2BC6-412F-AA64-BD0CC96FA355}" presName="arrowDiagram" presStyleCnt="0">
        <dgm:presLayoutVars>
          <dgm:chMax val="5"/>
          <dgm:dir/>
          <dgm:resizeHandles val="exact"/>
        </dgm:presLayoutVars>
      </dgm:prSet>
      <dgm:spPr/>
    </dgm:pt>
    <dgm:pt modelId="{81B72928-6174-425E-B4E5-FB09CBC115EA}" type="pres">
      <dgm:prSet presAssocID="{4CF0059E-2BC6-412F-AA64-BD0CC96FA355}" presName="arrow" presStyleLbl="bgShp" presStyleIdx="0" presStyleCnt="1" custScaleX="86761" custLinFactNeighborX="-13830" custLinFactNeighborY="-9456"/>
      <dgm:spPr/>
    </dgm:pt>
    <dgm:pt modelId="{0FF09CCA-55D1-4119-B3F1-53AE5B6856BF}" type="pres">
      <dgm:prSet presAssocID="{4CF0059E-2BC6-412F-AA64-BD0CC96FA355}" presName="arrowDiagram3" presStyleCnt="0"/>
      <dgm:spPr/>
    </dgm:pt>
    <dgm:pt modelId="{BEB95686-8C79-4855-827C-F302F8066F0B}" type="pres">
      <dgm:prSet presAssocID="{77BF3FB1-EA78-40DF-962F-4E7A6B49C8AB}" presName="bullet3a" presStyleLbl="node1" presStyleIdx="0" presStyleCnt="3" custLinFactX="-100000" custLinFactY="-13399" custLinFactNeighborX="-147508" custLinFactNeighborY="-100000"/>
      <dgm:spPr/>
    </dgm:pt>
    <dgm:pt modelId="{B8394728-EB0B-4EBF-BFDC-8A0B7176A386}" type="pres">
      <dgm:prSet presAssocID="{77BF3FB1-EA78-40DF-962F-4E7A6B49C8AB}" presName="textBox3a" presStyleLbl="revTx" presStyleIdx="0" presStyleCnt="3" custLinFactNeighborX="-41151" custLinFactNeighborY="19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0F19B4-0C25-4243-94F5-D37AA2639F5A}" type="pres">
      <dgm:prSet presAssocID="{55E56AB7-3C23-48B0-84B0-111A7E85B7DD}" presName="bullet3b" presStyleLbl="node1" presStyleIdx="1" presStyleCnt="3" custScaleY="106181" custLinFactX="-47374" custLinFactNeighborX="-100000" custLinFactNeighborY="-50299"/>
      <dgm:spPr/>
    </dgm:pt>
    <dgm:pt modelId="{6643CE1D-DFAA-49E4-A4F0-FC520B763C86}" type="pres">
      <dgm:prSet presAssocID="{55E56AB7-3C23-48B0-84B0-111A7E85B7DD}" presName="textBox3b" presStyleLbl="revTx" presStyleIdx="1" presStyleCnt="3" custLinFactNeighborX="-38652" custLinFactNeighborY="2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59BCD1-15FC-43AE-BFBA-17178D6C6C50}" type="pres">
      <dgm:prSet presAssocID="{312618B7-7EA0-4FDD-B696-6F10252E1B6F}" presName="bullet3c" presStyleLbl="node1" presStyleIdx="2" presStyleCnt="3" custLinFactNeighborX="32561" custLinFactNeighborY="-61418"/>
      <dgm:spPr/>
    </dgm:pt>
    <dgm:pt modelId="{80B85213-98C1-48B5-B65F-155135368401}" type="pres">
      <dgm:prSet presAssocID="{312618B7-7EA0-4FDD-B696-6F10252E1B6F}" presName="textBox3c" presStyleLbl="revTx" presStyleIdx="2" presStyleCnt="3" custLinFactNeighborX="-26776" custLinFactNeighborY="-4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16D832-2153-45EB-95FC-040F8AB14FCA}" type="presOf" srcId="{77BF3FB1-EA78-40DF-962F-4E7A6B49C8AB}" destId="{B8394728-EB0B-4EBF-BFDC-8A0B7176A386}" srcOrd="0" destOrd="0" presId="urn:microsoft.com/office/officeart/2005/8/layout/arrow2"/>
    <dgm:cxn modelId="{66727CAA-030A-4F82-872D-23FE476DA847}" srcId="{4CF0059E-2BC6-412F-AA64-BD0CC96FA355}" destId="{55E56AB7-3C23-48B0-84B0-111A7E85B7DD}" srcOrd="1" destOrd="0" parTransId="{062490A0-3639-4749-82FB-67829078AEE7}" sibTransId="{28DC6F24-F81B-45AF-B2A8-58EEF744B4F0}"/>
    <dgm:cxn modelId="{E0F96F7B-AFCA-4D5B-9FDA-9423184C15B4}" srcId="{4CF0059E-2BC6-412F-AA64-BD0CC96FA355}" destId="{312618B7-7EA0-4FDD-B696-6F10252E1B6F}" srcOrd="2" destOrd="0" parTransId="{DF32F204-1FFC-4EFA-9F4D-67DD32A5D929}" sibTransId="{836C4BD4-A7EC-4140-A22C-64F4B88CD33C}"/>
    <dgm:cxn modelId="{40FD38C9-DCD7-465F-AA41-D6E2506D5776}" srcId="{4CF0059E-2BC6-412F-AA64-BD0CC96FA355}" destId="{77BF3FB1-EA78-40DF-962F-4E7A6B49C8AB}" srcOrd="0" destOrd="0" parTransId="{F3C9908B-DE9A-41E0-A261-362E30F15FE0}" sibTransId="{031373AB-1647-4D88-A604-C296E3D961BF}"/>
    <dgm:cxn modelId="{ECDCD77B-8667-4316-B041-0A2B7F4D9C63}" type="presOf" srcId="{4CF0059E-2BC6-412F-AA64-BD0CC96FA355}" destId="{802F5743-068A-4AD8-B958-14B05BBAD12B}" srcOrd="0" destOrd="0" presId="urn:microsoft.com/office/officeart/2005/8/layout/arrow2"/>
    <dgm:cxn modelId="{CCF3AF33-87D5-43D2-94B8-01EC5791EFA9}" type="presOf" srcId="{312618B7-7EA0-4FDD-B696-6F10252E1B6F}" destId="{80B85213-98C1-48B5-B65F-155135368401}" srcOrd="0" destOrd="0" presId="urn:microsoft.com/office/officeart/2005/8/layout/arrow2"/>
    <dgm:cxn modelId="{9637CEF7-7F2A-4C92-8793-B099C8291E1A}" type="presOf" srcId="{55E56AB7-3C23-48B0-84B0-111A7E85B7DD}" destId="{6643CE1D-DFAA-49E4-A4F0-FC520B763C86}" srcOrd="0" destOrd="0" presId="urn:microsoft.com/office/officeart/2005/8/layout/arrow2"/>
    <dgm:cxn modelId="{2FA2BB36-312B-4324-9D73-E5CE9F0F1A7F}" type="presParOf" srcId="{802F5743-068A-4AD8-B958-14B05BBAD12B}" destId="{81B72928-6174-425E-B4E5-FB09CBC115EA}" srcOrd="0" destOrd="0" presId="urn:microsoft.com/office/officeart/2005/8/layout/arrow2"/>
    <dgm:cxn modelId="{AFDF570C-E64D-4114-8F66-7D525E96D2F8}" type="presParOf" srcId="{802F5743-068A-4AD8-B958-14B05BBAD12B}" destId="{0FF09CCA-55D1-4119-B3F1-53AE5B6856BF}" srcOrd="1" destOrd="0" presId="urn:microsoft.com/office/officeart/2005/8/layout/arrow2"/>
    <dgm:cxn modelId="{8D8D8D1B-DCE1-45DE-B208-C71A25015AA2}" type="presParOf" srcId="{0FF09CCA-55D1-4119-B3F1-53AE5B6856BF}" destId="{BEB95686-8C79-4855-827C-F302F8066F0B}" srcOrd="0" destOrd="0" presId="urn:microsoft.com/office/officeart/2005/8/layout/arrow2"/>
    <dgm:cxn modelId="{83B98AD7-0557-4277-8DCC-D89EB3617BCB}" type="presParOf" srcId="{0FF09CCA-55D1-4119-B3F1-53AE5B6856BF}" destId="{B8394728-EB0B-4EBF-BFDC-8A0B7176A386}" srcOrd="1" destOrd="0" presId="urn:microsoft.com/office/officeart/2005/8/layout/arrow2"/>
    <dgm:cxn modelId="{6DA41FBB-D1BD-4117-9759-C27E714297D7}" type="presParOf" srcId="{0FF09CCA-55D1-4119-B3F1-53AE5B6856BF}" destId="{250F19B4-0C25-4243-94F5-D37AA2639F5A}" srcOrd="2" destOrd="0" presId="urn:microsoft.com/office/officeart/2005/8/layout/arrow2"/>
    <dgm:cxn modelId="{6984D769-8A94-46F6-88ED-8DADA8B9CC2E}" type="presParOf" srcId="{0FF09CCA-55D1-4119-B3F1-53AE5B6856BF}" destId="{6643CE1D-DFAA-49E4-A4F0-FC520B763C86}" srcOrd="3" destOrd="0" presId="urn:microsoft.com/office/officeart/2005/8/layout/arrow2"/>
    <dgm:cxn modelId="{FFCF60FC-5373-4F11-8889-40B2443F8016}" type="presParOf" srcId="{0FF09CCA-55D1-4119-B3F1-53AE5B6856BF}" destId="{1F59BCD1-15FC-43AE-BFBA-17178D6C6C50}" srcOrd="4" destOrd="0" presId="urn:microsoft.com/office/officeart/2005/8/layout/arrow2"/>
    <dgm:cxn modelId="{54024E19-1106-48A1-8A2F-9969DFFDF1CD}" type="presParOf" srcId="{0FF09CCA-55D1-4119-B3F1-53AE5B6856BF}" destId="{80B85213-98C1-48B5-B65F-155135368401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98C8A20-B4D3-4D56-9060-122ACC03423B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EE0BB6-F98F-439D-B994-6685BBE9B1B5}">
      <dgm:prSet phldrT="[Text]"/>
      <dgm:spPr/>
      <dgm:t>
        <a:bodyPr/>
        <a:lstStyle/>
        <a:p>
          <a:r>
            <a:rPr lang="en-US" dirty="0" smtClean="0"/>
            <a:t>1. Management cares about the </a:t>
          </a:r>
          <a:r>
            <a:rPr lang="en-US" dirty="0" smtClean="0"/>
            <a:t>well-being </a:t>
          </a:r>
          <a:r>
            <a:rPr lang="en-US" dirty="0" smtClean="0"/>
            <a:t>of employees.</a:t>
          </a:r>
          <a:endParaRPr lang="en-US" dirty="0"/>
        </a:p>
      </dgm:t>
    </dgm:pt>
    <dgm:pt modelId="{B527386C-3FD1-4AAE-A98A-2D8503C12CD1}" type="parTrans" cxnId="{1234AEBD-90BD-4342-821C-5AEB4EE332B1}">
      <dgm:prSet/>
      <dgm:spPr/>
      <dgm:t>
        <a:bodyPr/>
        <a:lstStyle/>
        <a:p>
          <a:endParaRPr lang="en-US"/>
        </a:p>
      </dgm:t>
    </dgm:pt>
    <dgm:pt modelId="{7AAC126C-A1F8-4879-A513-F3D964073EC0}" type="sibTrans" cxnId="{1234AEBD-90BD-4342-821C-5AEB4EE332B1}">
      <dgm:prSet/>
      <dgm:spPr/>
      <dgm:t>
        <a:bodyPr/>
        <a:lstStyle/>
        <a:p>
          <a:endParaRPr lang="en-US"/>
        </a:p>
      </dgm:t>
    </dgm:pt>
    <dgm:pt modelId="{EB33B1B6-DCD4-4484-B037-644F37B1B106}">
      <dgm:prSet phldrT="[Text]"/>
      <dgm:spPr/>
      <dgm:t>
        <a:bodyPr/>
        <a:lstStyle/>
        <a:p>
          <a:r>
            <a:rPr lang="en-US" dirty="0" smtClean="0"/>
            <a:t>2. My job is interesting.</a:t>
          </a:r>
          <a:endParaRPr lang="en-US" dirty="0"/>
        </a:p>
      </dgm:t>
    </dgm:pt>
    <dgm:pt modelId="{34627EDB-7700-4691-8568-6E35AEFB9685}" type="parTrans" cxnId="{D19501C2-0DAF-4637-B11F-E1B8402E7161}">
      <dgm:prSet/>
      <dgm:spPr/>
      <dgm:t>
        <a:bodyPr/>
        <a:lstStyle/>
        <a:p>
          <a:endParaRPr lang="en-US"/>
        </a:p>
      </dgm:t>
    </dgm:pt>
    <dgm:pt modelId="{985A4151-30DC-483F-825C-6DA43D0DC419}" type="sibTrans" cxnId="{D19501C2-0DAF-4637-B11F-E1B8402E7161}">
      <dgm:prSet/>
      <dgm:spPr/>
      <dgm:t>
        <a:bodyPr/>
        <a:lstStyle/>
        <a:p>
          <a:endParaRPr lang="en-US"/>
        </a:p>
      </dgm:t>
    </dgm:pt>
    <dgm:pt modelId="{17D4D526-63FA-486A-A1B7-A1D2CAB5ECA6}">
      <dgm:prSet phldrT="[Text]"/>
      <dgm:spPr/>
      <dgm:t>
        <a:bodyPr/>
        <a:lstStyle/>
        <a:p>
          <a:r>
            <a:rPr lang="en-US" dirty="0" smtClean="0"/>
            <a:t>3. I trust the managers of this organization.</a:t>
          </a:r>
          <a:endParaRPr lang="en-US" dirty="0"/>
        </a:p>
      </dgm:t>
    </dgm:pt>
    <dgm:pt modelId="{FD5F71E2-9E11-45FE-AD9C-3D635A4F7E40}" type="parTrans" cxnId="{09283FB1-92A1-4A75-BE0A-37EF35B09A27}">
      <dgm:prSet/>
      <dgm:spPr/>
      <dgm:t>
        <a:bodyPr/>
        <a:lstStyle/>
        <a:p>
          <a:endParaRPr lang="en-US"/>
        </a:p>
      </dgm:t>
    </dgm:pt>
    <dgm:pt modelId="{E1BA01C0-C879-4955-9031-F8A645BE8E7F}" type="sibTrans" cxnId="{09283FB1-92A1-4A75-BE0A-37EF35B09A27}">
      <dgm:prSet/>
      <dgm:spPr/>
      <dgm:t>
        <a:bodyPr/>
        <a:lstStyle/>
        <a:p>
          <a:endParaRPr lang="en-US"/>
        </a:p>
      </dgm:t>
    </dgm:pt>
    <dgm:pt modelId="{560521F3-D4F8-4E1A-9F0C-BDA7273FB80E}">
      <dgm:prSet/>
      <dgm:spPr/>
      <dgm:t>
        <a:bodyPr/>
        <a:lstStyle/>
        <a:p>
          <a:r>
            <a:rPr lang="en-US" dirty="0" smtClean="0"/>
            <a:t>4. My job enables me to use my skills and abilities.</a:t>
          </a:r>
          <a:endParaRPr lang="en-US" dirty="0"/>
        </a:p>
      </dgm:t>
    </dgm:pt>
    <dgm:pt modelId="{DD8455F3-0617-4FC6-8BBA-F43F7EDA824B}" type="parTrans" cxnId="{0B06FF29-F9E0-4062-9943-3E29268DCDD2}">
      <dgm:prSet/>
      <dgm:spPr/>
      <dgm:t>
        <a:bodyPr/>
        <a:lstStyle/>
        <a:p>
          <a:endParaRPr lang="en-US"/>
        </a:p>
      </dgm:t>
    </dgm:pt>
    <dgm:pt modelId="{0A398EBE-52EC-48B9-AC31-BDC6714E1927}" type="sibTrans" cxnId="{0B06FF29-F9E0-4062-9943-3E29268DCDD2}">
      <dgm:prSet/>
      <dgm:spPr/>
      <dgm:t>
        <a:bodyPr/>
        <a:lstStyle/>
        <a:p>
          <a:endParaRPr lang="en-US"/>
        </a:p>
      </dgm:t>
    </dgm:pt>
    <dgm:pt modelId="{86D785D6-049C-4448-BB02-BE80089AFD78}">
      <dgm:prSet/>
      <dgm:spPr/>
      <dgm:t>
        <a:bodyPr/>
        <a:lstStyle/>
        <a:p>
          <a:r>
            <a:rPr lang="en-US" dirty="0" smtClean="0"/>
            <a:t>5. Satisfaction with work schedule.</a:t>
          </a:r>
          <a:endParaRPr lang="en-US" dirty="0"/>
        </a:p>
      </dgm:t>
    </dgm:pt>
    <dgm:pt modelId="{1723EF81-9537-4F3F-9DF8-A336D7E58F98}" type="parTrans" cxnId="{1E8B0C55-B786-4DF7-8301-A5934034F33D}">
      <dgm:prSet/>
      <dgm:spPr/>
      <dgm:t>
        <a:bodyPr/>
        <a:lstStyle/>
        <a:p>
          <a:endParaRPr lang="en-US"/>
        </a:p>
      </dgm:t>
    </dgm:pt>
    <dgm:pt modelId="{FB0FE5E5-9107-40A5-A483-8924DF2C2F4E}" type="sibTrans" cxnId="{1E8B0C55-B786-4DF7-8301-A5934034F33D}">
      <dgm:prSet/>
      <dgm:spPr/>
      <dgm:t>
        <a:bodyPr/>
        <a:lstStyle/>
        <a:p>
          <a:endParaRPr lang="en-US"/>
        </a:p>
      </dgm:t>
    </dgm:pt>
    <dgm:pt modelId="{BB3580CD-C6F7-446D-9769-EAE7CE6EC7D5}">
      <dgm:prSet/>
      <dgm:spPr/>
      <dgm:t>
        <a:bodyPr/>
        <a:lstStyle/>
        <a:p>
          <a:r>
            <a:rPr lang="en-US" dirty="0" smtClean="0"/>
            <a:t>6. Management keeps me informed about important issues.</a:t>
          </a:r>
          <a:endParaRPr lang="en-US" dirty="0"/>
        </a:p>
      </dgm:t>
    </dgm:pt>
    <dgm:pt modelId="{EFEC03D9-F1D6-48FC-AF28-FD20326081E5}" type="parTrans" cxnId="{C01E6767-AEBD-493A-89E3-DCFC1622EA99}">
      <dgm:prSet/>
      <dgm:spPr/>
      <dgm:t>
        <a:bodyPr/>
        <a:lstStyle/>
        <a:p>
          <a:endParaRPr lang="en-US"/>
        </a:p>
      </dgm:t>
    </dgm:pt>
    <dgm:pt modelId="{51E29436-F1A5-4B3B-B38E-BF6DD9C99C46}" type="sibTrans" cxnId="{C01E6767-AEBD-493A-89E3-DCFC1622EA99}">
      <dgm:prSet/>
      <dgm:spPr/>
      <dgm:t>
        <a:bodyPr/>
        <a:lstStyle/>
        <a:p>
          <a:endParaRPr lang="en-US"/>
        </a:p>
      </dgm:t>
    </dgm:pt>
    <dgm:pt modelId="{A1B2DCC4-AA60-45D8-85E5-C0B5319C64C2}">
      <dgm:prSet/>
      <dgm:spPr/>
      <dgm:t>
        <a:bodyPr/>
        <a:lstStyle/>
        <a:p>
          <a:r>
            <a:rPr lang="en-US" dirty="0" smtClean="0"/>
            <a:t>7. I feel I belong to a team.</a:t>
          </a:r>
          <a:endParaRPr lang="en-US" dirty="0"/>
        </a:p>
      </dgm:t>
    </dgm:pt>
    <dgm:pt modelId="{1A086380-AD0F-4595-B026-563C7C3C261B}" type="parTrans" cxnId="{B7C5C0E0-9156-4F99-B5B8-59E5E29FC960}">
      <dgm:prSet/>
      <dgm:spPr/>
      <dgm:t>
        <a:bodyPr/>
        <a:lstStyle/>
        <a:p>
          <a:endParaRPr lang="en-US"/>
        </a:p>
      </dgm:t>
    </dgm:pt>
    <dgm:pt modelId="{952451C6-30C2-4C44-A26F-A8C0B4771FE3}" type="sibTrans" cxnId="{B7C5C0E0-9156-4F99-B5B8-59E5E29FC960}">
      <dgm:prSet/>
      <dgm:spPr/>
      <dgm:t>
        <a:bodyPr/>
        <a:lstStyle/>
        <a:p>
          <a:endParaRPr lang="en-US"/>
        </a:p>
      </dgm:t>
    </dgm:pt>
    <dgm:pt modelId="{1F43E3C2-509D-43CE-8026-B4283F52C0B5}" type="pres">
      <dgm:prSet presAssocID="{C98C8A20-B4D3-4D56-9060-122ACC03423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BDCCCC-B247-43BC-B1D1-8A8F23FE078E}" type="pres">
      <dgm:prSet presAssocID="{0FEE0BB6-F98F-439D-B994-6685BBE9B1B5}" presName="parentLin" presStyleCnt="0"/>
      <dgm:spPr/>
    </dgm:pt>
    <dgm:pt modelId="{DE414179-6FD1-455B-99C0-2D148EF22991}" type="pres">
      <dgm:prSet presAssocID="{0FEE0BB6-F98F-439D-B994-6685BBE9B1B5}" presName="parentLeftMargin" presStyleLbl="node1" presStyleIdx="0" presStyleCnt="7"/>
      <dgm:spPr/>
      <dgm:t>
        <a:bodyPr/>
        <a:lstStyle/>
        <a:p>
          <a:endParaRPr lang="en-US"/>
        </a:p>
      </dgm:t>
    </dgm:pt>
    <dgm:pt modelId="{D3BF8346-5B76-4046-8A1E-255EC4F7FA03}" type="pres">
      <dgm:prSet presAssocID="{0FEE0BB6-F98F-439D-B994-6685BBE9B1B5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20F71E-113E-4652-8589-1D04E12277E1}" type="pres">
      <dgm:prSet presAssocID="{0FEE0BB6-F98F-439D-B994-6685BBE9B1B5}" presName="negativeSpace" presStyleCnt="0"/>
      <dgm:spPr/>
    </dgm:pt>
    <dgm:pt modelId="{7D47417C-C5B2-43C6-8CBF-759E1D32F06E}" type="pres">
      <dgm:prSet presAssocID="{0FEE0BB6-F98F-439D-B994-6685BBE9B1B5}" presName="childText" presStyleLbl="conFgAcc1" presStyleIdx="0" presStyleCnt="7">
        <dgm:presLayoutVars>
          <dgm:bulletEnabled val="1"/>
        </dgm:presLayoutVars>
      </dgm:prSet>
      <dgm:spPr/>
    </dgm:pt>
    <dgm:pt modelId="{5C324084-7865-404C-81EF-A07AB29E5491}" type="pres">
      <dgm:prSet presAssocID="{7AAC126C-A1F8-4879-A513-F3D964073EC0}" presName="spaceBetweenRectangles" presStyleCnt="0"/>
      <dgm:spPr/>
    </dgm:pt>
    <dgm:pt modelId="{2F11EAB9-F8C2-4E79-ADFB-D87F30E48434}" type="pres">
      <dgm:prSet presAssocID="{EB33B1B6-DCD4-4484-B037-644F37B1B106}" presName="parentLin" presStyleCnt="0"/>
      <dgm:spPr/>
    </dgm:pt>
    <dgm:pt modelId="{0849C0F9-F51F-4943-A1DD-615E97104164}" type="pres">
      <dgm:prSet presAssocID="{EB33B1B6-DCD4-4484-B037-644F37B1B106}" presName="parentLeftMargin" presStyleLbl="node1" presStyleIdx="0" presStyleCnt="7"/>
      <dgm:spPr/>
      <dgm:t>
        <a:bodyPr/>
        <a:lstStyle/>
        <a:p>
          <a:endParaRPr lang="en-US"/>
        </a:p>
      </dgm:t>
    </dgm:pt>
    <dgm:pt modelId="{F19957E1-F2B2-43DC-94DD-3315BD3E44C6}" type="pres">
      <dgm:prSet presAssocID="{EB33B1B6-DCD4-4484-B037-644F37B1B106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6ED5EE-A175-4568-8BC4-D7B0E517BB5B}" type="pres">
      <dgm:prSet presAssocID="{EB33B1B6-DCD4-4484-B037-644F37B1B106}" presName="negativeSpace" presStyleCnt="0"/>
      <dgm:spPr/>
    </dgm:pt>
    <dgm:pt modelId="{166FA90F-E143-4E39-9C93-1C76DF547DA9}" type="pres">
      <dgm:prSet presAssocID="{EB33B1B6-DCD4-4484-B037-644F37B1B106}" presName="childText" presStyleLbl="conFgAcc1" presStyleIdx="1" presStyleCnt="7">
        <dgm:presLayoutVars>
          <dgm:bulletEnabled val="1"/>
        </dgm:presLayoutVars>
      </dgm:prSet>
      <dgm:spPr/>
    </dgm:pt>
    <dgm:pt modelId="{CE72E55F-A9FE-4D7F-A437-C09C9106BC51}" type="pres">
      <dgm:prSet presAssocID="{985A4151-30DC-483F-825C-6DA43D0DC419}" presName="spaceBetweenRectangles" presStyleCnt="0"/>
      <dgm:spPr/>
    </dgm:pt>
    <dgm:pt modelId="{93A497BA-7A98-4938-AD05-5443FA17134B}" type="pres">
      <dgm:prSet presAssocID="{17D4D526-63FA-486A-A1B7-A1D2CAB5ECA6}" presName="parentLin" presStyleCnt="0"/>
      <dgm:spPr/>
    </dgm:pt>
    <dgm:pt modelId="{9425735F-785C-48AA-95C6-14128554B0E2}" type="pres">
      <dgm:prSet presAssocID="{17D4D526-63FA-486A-A1B7-A1D2CAB5ECA6}" presName="parentLeftMargin" presStyleLbl="node1" presStyleIdx="1" presStyleCnt="7"/>
      <dgm:spPr/>
      <dgm:t>
        <a:bodyPr/>
        <a:lstStyle/>
        <a:p>
          <a:endParaRPr lang="en-US"/>
        </a:p>
      </dgm:t>
    </dgm:pt>
    <dgm:pt modelId="{C67DB62B-1812-4606-8E8A-98380DFBAF24}" type="pres">
      <dgm:prSet presAssocID="{17D4D526-63FA-486A-A1B7-A1D2CAB5ECA6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BDAC87-3637-4710-BFA2-97BCF8B694C0}" type="pres">
      <dgm:prSet presAssocID="{17D4D526-63FA-486A-A1B7-A1D2CAB5ECA6}" presName="negativeSpace" presStyleCnt="0"/>
      <dgm:spPr/>
    </dgm:pt>
    <dgm:pt modelId="{8DDE338E-E486-4E46-A9CE-ECFB13EA1363}" type="pres">
      <dgm:prSet presAssocID="{17D4D526-63FA-486A-A1B7-A1D2CAB5ECA6}" presName="childText" presStyleLbl="conFgAcc1" presStyleIdx="2" presStyleCnt="7" custLinFactNeighborY="12882">
        <dgm:presLayoutVars>
          <dgm:bulletEnabled val="1"/>
        </dgm:presLayoutVars>
      </dgm:prSet>
      <dgm:spPr/>
    </dgm:pt>
    <dgm:pt modelId="{A3E743E8-A624-4302-87FF-DBF4473EE57F}" type="pres">
      <dgm:prSet presAssocID="{E1BA01C0-C879-4955-9031-F8A645BE8E7F}" presName="spaceBetweenRectangles" presStyleCnt="0"/>
      <dgm:spPr/>
    </dgm:pt>
    <dgm:pt modelId="{E1694D07-BF41-4A50-A050-A7260BFAC395}" type="pres">
      <dgm:prSet presAssocID="{560521F3-D4F8-4E1A-9F0C-BDA7273FB80E}" presName="parentLin" presStyleCnt="0"/>
      <dgm:spPr/>
    </dgm:pt>
    <dgm:pt modelId="{96F20914-0597-41D1-8C0D-B517FB3B2468}" type="pres">
      <dgm:prSet presAssocID="{560521F3-D4F8-4E1A-9F0C-BDA7273FB80E}" presName="parentLeftMargin" presStyleLbl="node1" presStyleIdx="2" presStyleCnt="7"/>
      <dgm:spPr/>
      <dgm:t>
        <a:bodyPr/>
        <a:lstStyle/>
        <a:p>
          <a:endParaRPr lang="en-US"/>
        </a:p>
      </dgm:t>
    </dgm:pt>
    <dgm:pt modelId="{5252D9FC-D21C-4913-A415-07397EDD20F1}" type="pres">
      <dgm:prSet presAssocID="{560521F3-D4F8-4E1A-9F0C-BDA7273FB80E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49F885-0FE9-4158-BAA8-B7EBB15F01E7}" type="pres">
      <dgm:prSet presAssocID="{560521F3-D4F8-4E1A-9F0C-BDA7273FB80E}" presName="negativeSpace" presStyleCnt="0"/>
      <dgm:spPr/>
    </dgm:pt>
    <dgm:pt modelId="{D68D3D46-9A69-4D5B-9816-F7CE7C1363AD}" type="pres">
      <dgm:prSet presAssocID="{560521F3-D4F8-4E1A-9F0C-BDA7273FB80E}" presName="childText" presStyleLbl="conFgAcc1" presStyleIdx="3" presStyleCnt="7">
        <dgm:presLayoutVars>
          <dgm:bulletEnabled val="1"/>
        </dgm:presLayoutVars>
      </dgm:prSet>
      <dgm:spPr/>
    </dgm:pt>
    <dgm:pt modelId="{522CCBD6-B77C-4BB6-93AA-AFCA8B878802}" type="pres">
      <dgm:prSet presAssocID="{0A398EBE-52EC-48B9-AC31-BDC6714E1927}" presName="spaceBetweenRectangles" presStyleCnt="0"/>
      <dgm:spPr/>
    </dgm:pt>
    <dgm:pt modelId="{1D8004C0-804F-4C73-B1A0-BE9830B1A3E2}" type="pres">
      <dgm:prSet presAssocID="{86D785D6-049C-4448-BB02-BE80089AFD78}" presName="parentLin" presStyleCnt="0"/>
      <dgm:spPr/>
    </dgm:pt>
    <dgm:pt modelId="{E2DD90D5-5C29-4A16-B4E1-803098AB8CE1}" type="pres">
      <dgm:prSet presAssocID="{86D785D6-049C-4448-BB02-BE80089AFD78}" presName="parentLeftMargin" presStyleLbl="node1" presStyleIdx="3" presStyleCnt="7"/>
      <dgm:spPr/>
      <dgm:t>
        <a:bodyPr/>
        <a:lstStyle/>
        <a:p>
          <a:endParaRPr lang="en-US"/>
        </a:p>
      </dgm:t>
    </dgm:pt>
    <dgm:pt modelId="{4C363AF3-A7DA-4BA5-A326-E70746E82D60}" type="pres">
      <dgm:prSet presAssocID="{86D785D6-049C-4448-BB02-BE80089AFD78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D78E7D-EABE-46AA-9827-A720D9D17E90}" type="pres">
      <dgm:prSet presAssocID="{86D785D6-049C-4448-BB02-BE80089AFD78}" presName="negativeSpace" presStyleCnt="0"/>
      <dgm:spPr/>
    </dgm:pt>
    <dgm:pt modelId="{E8A16DA0-B9D9-4348-B956-C785B93BEB0C}" type="pres">
      <dgm:prSet presAssocID="{86D785D6-049C-4448-BB02-BE80089AFD78}" presName="childText" presStyleLbl="conFgAcc1" presStyleIdx="4" presStyleCnt="7">
        <dgm:presLayoutVars>
          <dgm:bulletEnabled val="1"/>
        </dgm:presLayoutVars>
      </dgm:prSet>
      <dgm:spPr/>
    </dgm:pt>
    <dgm:pt modelId="{BDFF157D-203E-477F-86D5-BB48A6E352E4}" type="pres">
      <dgm:prSet presAssocID="{FB0FE5E5-9107-40A5-A483-8924DF2C2F4E}" presName="spaceBetweenRectangles" presStyleCnt="0"/>
      <dgm:spPr/>
    </dgm:pt>
    <dgm:pt modelId="{C9C920E7-19AF-4C2C-9A1E-DA2875A1FD74}" type="pres">
      <dgm:prSet presAssocID="{BB3580CD-C6F7-446D-9769-EAE7CE6EC7D5}" presName="parentLin" presStyleCnt="0"/>
      <dgm:spPr/>
    </dgm:pt>
    <dgm:pt modelId="{79FAAC01-DF7E-4745-BB54-EA668B9A4C65}" type="pres">
      <dgm:prSet presAssocID="{BB3580CD-C6F7-446D-9769-EAE7CE6EC7D5}" presName="parentLeftMargin" presStyleLbl="node1" presStyleIdx="4" presStyleCnt="7"/>
      <dgm:spPr/>
      <dgm:t>
        <a:bodyPr/>
        <a:lstStyle/>
        <a:p>
          <a:endParaRPr lang="en-US"/>
        </a:p>
      </dgm:t>
    </dgm:pt>
    <dgm:pt modelId="{C177B830-341B-4C3E-98D2-0C8FC7C4356D}" type="pres">
      <dgm:prSet presAssocID="{BB3580CD-C6F7-446D-9769-EAE7CE6EC7D5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6461DB-47EC-49EA-BFF7-38EB31148B7E}" type="pres">
      <dgm:prSet presAssocID="{BB3580CD-C6F7-446D-9769-EAE7CE6EC7D5}" presName="negativeSpace" presStyleCnt="0"/>
      <dgm:spPr/>
    </dgm:pt>
    <dgm:pt modelId="{55077CBE-08FA-44ED-9694-88B78D2826E2}" type="pres">
      <dgm:prSet presAssocID="{BB3580CD-C6F7-446D-9769-EAE7CE6EC7D5}" presName="childText" presStyleLbl="conFgAcc1" presStyleIdx="5" presStyleCnt="7">
        <dgm:presLayoutVars>
          <dgm:bulletEnabled val="1"/>
        </dgm:presLayoutVars>
      </dgm:prSet>
      <dgm:spPr/>
    </dgm:pt>
    <dgm:pt modelId="{12B67FA7-45CD-443B-9229-9E6DD49D2313}" type="pres">
      <dgm:prSet presAssocID="{51E29436-F1A5-4B3B-B38E-BF6DD9C99C46}" presName="spaceBetweenRectangles" presStyleCnt="0"/>
      <dgm:spPr/>
    </dgm:pt>
    <dgm:pt modelId="{05E713DC-B16C-4AB3-8968-D7FCC8B09CA8}" type="pres">
      <dgm:prSet presAssocID="{A1B2DCC4-AA60-45D8-85E5-C0B5319C64C2}" presName="parentLin" presStyleCnt="0"/>
      <dgm:spPr/>
    </dgm:pt>
    <dgm:pt modelId="{FB50644B-14AD-4948-BAEC-23CC86972A30}" type="pres">
      <dgm:prSet presAssocID="{A1B2DCC4-AA60-45D8-85E5-C0B5319C64C2}" presName="parentLeftMargin" presStyleLbl="node1" presStyleIdx="5" presStyleCnt="7"/>
      <dgm:spPr/>
      <dgm:t>
        <a:bodyPr/>
        <a:lstStyle/>
        <a:p>
          <a:endParaRPr lang="en-US"/>
        </a:p>
      </dgm:t>
    </dgm:pt>
    <dgm:pt modelId="{AB6C846E-5284-411C-B23E-39FCFA5654FA}" type="pres">
      <dgm:prSet presAssocID="{A1B2DCC4-AA60-45D8-85E5-C0B5319C64C2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C9F529-1CBC-4435-B275-32910796BD3A}" type="pres">
      <dgm:prSet presAssocID="{A1B2DCC4-AA60-45D8-85E5-C0B5319C64C2}" presName="negativeSpace" presStyleCnt="0"/>
      <dgm:spPr/>
    </dgm:pt>
    <dgm:pt modelId="{BAFCDB05-28EB-4671-B4EB-CDAF5CF0F6AB}" type="pres">
      <dgm:prSet presAssocID="{A1B2DCC4-AA60-45D8-85E5-C0B5319C64C2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F59AFC0B-4B91-4607-820F-187E2708A9CA}" type="presOf" srcId="{560521F3-D4F8-4E1A-9F0C-BDA7273FB80E}" destId="{96F20914-0597-41D1-8C0D-B517FB3B2468}" srcOrd="0" destOrd="0" presId="urn:microsoft.com/office/officeart/2005/8/layout/list1"/>
    <dgm:cxn modelId="{C01E6767-AEBD-493A-89E3-DCFC1622EA99}" srcId="{C98C8A20-B4D3-4D56-9060-122ACC03423B}" destId="{BB3580CD-C6F7-446D-9769-EAE7CE6EC7D5}" srcOrd="5" destOrd="0" parTransId="{EFEC03D9-F1D6-48FC-AF28-FD20326081E5}" sibTransId="{51E29436-F1A5-4B3B-B38E-BF6DD9C99C46}"/>
    <dgm:cxn modelId="{593E84E3-B55B-4A93-B305-7006EB5B1121}" type="presOf" srcId="{A1B2DCC4-AA60-45D8-85E5-C0B5319C64C2}" destId="{FB50644B-14AD-4948-BAEC-23CC86972A30}" srcOrd="0" destOrd="0" presId="urn:microsoft.com/office/officeart/2005/8/layout/list1"/>
    <dgm:cxn modelId="{CBA7C3FC-73B4-4182-828D-D8FC772F89F0}" type="presOf" srcId="{17D4D526-63FA-486A-A1B7-A1D2CAB5ECA6}" destId="{9425735F-785C-48AA-95C6-14128554B0E2}" srcOrd="0" destOrd="0" presId="urn:microsoft.com/office/officeart/2005/8/layout/list1"/>
    <dgm:cxn modelId="{D720AFF2-9CB5-4631-B3D4-80AD7CF646F6}" type="presOf" srcId="{BB3580CD-C6F7-446D-9769-EAE7CE6EC7D5}" destId="{C177B830-341B-4C3E-98D2-0C8FC7C4356D}" srcOrd="1" destOrd="0" presId="urn:microsoft.com/office/officeart/2005/8/layout/list1"/>
    <dgm:cxn modelId="{0B06FF29-F9E0-4062-9943-3E29268DCDD2}" srcId="{C98C8A20-B4D3-4D56-9060-122ACC03423B}" destId="{560521F3-D4F8-4E1A-9F0C-BDA7273FB80E}" srcOrd="3" destOrd="0" parTransId="{DD8455F3-0617-4FC6-8BBA-F43F7EDA824B}" sibTransId="{0A398EBE-52EC-48B9-AC31-BDC6714E1927}"/>
    <dgm:cxn modelId="{B8FA3B1C-E95E-4EB5-B19A-A56F308FC184}" type="presOf" srcId="{EB33B1B6-DCD4-4484-B037-644F37B1B106}" destId="{0849C0F9-F51F-4943-A1DD-615E97104164}" srcOrd="0" destOrd="0" presId="urn:microsoft.com/office/officeart/2005/8/layout/list1"/>
    <dgm:cxn modelId="{C18479B3-BBD8-43E2-BDD8-FBE8C9E71CD0}" type="presOf" srcId="{A1B2DCC4-AA60-45D8-85E5-C0B5319C64C2}" destId="{AB6C846E-5284-411C-B23E-39FCFA5654FA}" srcOrd="1" destOrd="0" presId="urn:microsoft.com/office/officeart/2005/8/layout/list1"/>
    <dgm:cxn modelId="{749141D4-A086-4DEA-AA3B-3C7FB627DAF3}" type="presOf" srcId="{C98C8A20-B4D3-4D56-9060-122ACC03423B}" destId="{1F43E3C2-509D-43CE-8026-B4283F52C0B5}" srcOrd="0" destOrd="0" presId="urn:microsoft.com/office/officeart/2005/8/layout/list1"/>
    <dgm:cxn modelId="{2924E0B5-1544-4E77-800D-444AC2C3A57D}" type="presOf" srcId="{EB33B1B6-DCD4-4484-B037-644F37B1B106}" destId="{F19957E1-F2B2-43DC-94DD-3315BD3E44C6}" srcOrd="1" destOrd="0" presId="urn:microsoft.com/office/officeart/2005/8/layout/list1"/>
    <dgm:cxn modelId="{EAD339F0-476B-419C-8FD5-1204FBEC6963}" type="presOf" srcId="{86D785D6-049C-4448-BB02-BE80089AFD78}" destId="{E2DD90D5-5C29-4A16-B4E1-803098AB8CE1}" srcOrd="0" destOrd="0" presId="urn:microsoft.com/office/officeart/2005/8/layout/list1"/>
    <dgm:cxn modelId="{1C2F4D0F-EB47-405F-99ED-A650D6D04DBD}" type="presOf" srcId="{0FEE0BB6-F98F-439D-B994-6685BBE9B1B5}" destId="{DE414179-6FD1-455B-99C0-2D148EF22991}" srcOrd="0" destOrd="0" presId="urn:microsoft.com/office/officeart/2005/8/layout/list1"/>
    <dgm:cxn modelId="{D19501C2-0DAF-4637-B11F-E1B8402E7161}" srcId="{C98C8A20-B4D3-4D56-9060-122ACC03423B}" destId="{EB33B1B6-DCD4-4484-B037-644F37B1B106}" srcOrd="1" destOrd="0" parTransId="{34627EDB-7700-4691-8568-6E35AEFB9685}" sibTransId="{985A4151-30DC-483F-825C-6DA43D0DC419}"/>
    <dgm:cxn modelId="{4BB02939-2AB9-4A0A-871A-C0A3D38F5EAC}" type="presOf" srcId="{17D4D526-63FA-486A-A1B7-A1D2CAB5ECA6}" destId="{C67DB62B-1812-4606-8E8A-98380DFBAF24}" srcOrd="1" destOrd="0" presId="urn:microsoft.com/office/officeart/2005/8/layout/list1"/>
    <dgm:cxn modelId="{09283FB1-92A1-4A75-BE0A-37EF35B09A27}" srcId="{C98C8A20-B4D3-4D56-9060-122ACC03423B}" destId="{17D4D526-63FA-486A-A1B7-A1D2CAB5ECA6}" srcOrd="2" destOrd="0" parTransId="{FD5F71E2-9E11-45FE-AD9C-3D635A4F7E40}" sibTransId="{E1BA01C0-C879-4955-9031-F8A645BE8E7F}"/>
    <dgm:cxn modelId="{1234AEBD-90BD-4342-821C-5AEB4EE332B1}" srcId="{C98C8A20-B4D3-4D56-9060-122ACC03423B}" destId="{0FEE0BB6-F98F-439D-B994-6685BBE9B1B5}" srcOrd="0" destOrd="0" parTransId="{B527386C-3FD1-4AAE-A98A-2D8503C12CD1}" sibTransId="{7AAC126C-A1F8-4879-A513-F3D964073EC0}"/>
    <dgm:cxn modelId="{B06BCD89-F9C6-4CFB-A628-AA0AF7D35FFD}" type="presOf" srcId="{86D785D6-049C-4448-BB02-BE80089AFD78}" destId="{4C363AF3-A7DA-4BA5-A326-E70746E82D60}" srcOrd="1" destOrd="0" presId="urn:microsoft.com/office/officeart/2005/8/layout/list1"/>
    <dgm:cxn modelId="{B7C5C0E0-9156-4F99-B5B8-59E5E29FC960}" srcId="{C98C8A20-B4D3-4D56-9060-122ACC03423B}" destId="{A1B2DCC4-AA60-45D8-85E5-C0B5319C64C2}" srcOrd="6" destOrd="0" parTransId="{1A086380-AD0F-4595-B026-563C7C3C261B}" sibTransId="{952451C6-30C2-4C44-A26F-A8C0B4771FE3}"/>
    <dgm:cxn modelId="{1E8B0C55-B786-4DF7-8301-A5934034F33D}" srcId="{C98C8A20-B4D3-4D56-9060-122ACC03423B}" destId="{86D785D6-049C-4448-BB02-BE80089AFD78}" srcOrd="4" destOrd="0" parTransId="{1723EF81-9537-4F3F-9DF8-A336D7E58F98}" sibTransId="{FB0FE5E5-9107-40A5-A483-8924DF2C2F4E}"/>
    <dgm:cxn modelId="{CE9260A7-D3BA-49BB-A9B1-A875B400E563}" type="presOf" srcId="{560521F3-D4F8-4E1A-9F0C-BDA7273FB80E}" destId="{5252D9FC-D21C-4913-A415-07397EDD20F1}" srcOrd="1" destOrd="0" presId="urn:microsoft.com/office/officeart/2005/8/layout/list1"/>
    <dgm:cxn modelId="{50E98D24-84C2-4522-8DD3-9680672EFA5C}" type="presOf" srcId="{0FEE0BB6-F98F-439D-B994-6685BBE9B1B5}" destId="{D3BF8346-5B76-4046-8A1E-255EC4F7FA03}" srcOrd="1" destOrd="0" presId="urn:microsoft.com/office/officeart/2005/8/layout/list1"/>
    <dgm:cxn modelId="{2B212ED4-8085-443F-BBAE-19D58045FF78}" type="presOf" srcId="{BB3580CD-C6F7-446D-9769-EAE7CE6EC7D5}" destId="{79FAAC01-DF7E-4745-BB54-EA668B9A4C65}" srcOrd="0" destOrd="0" presId="urn:microsoft.com/office/officeart/2005/8/layout/list1"/>
    <dgm:cxn modelId="{73A237D3-AAE3-4863-B5BE-620BA0038180}" type="presParOf" srcId="{1F43E3C2-509D-43CE-8026-B4283F52C0B5}" destId="{79BDCCCC-B247-43BC-B1D1-8A8F23FE078E}" srcOrd="0" destOrd="0" presId="urn:microsoft.com/office/officeart/2005/8/layout/list1"/>
    <dgm:cxn modelId="{AD322B1F-0C00-4371-A7A3-B2A8CDAB7DDC}" type="presParOf" srcId="{79BDCCCC-B247-43BC-B1D1-8A8F23FE078E}" destId="{DE414179-6FD1-455B-99C0-2D148EF22991}" srcOrd="0" destOrd="0" presId="urn:microsoft.com/office/officeart/2005/8/layout/list1"/>
    <dgm:cxn modelId="{1E1B19D3-4438-4941-99F6-C544D2971C6E}" type="presParOf" srcId="{79BDCCCC-B247-43BC-B1D1-8A8F23FE078E}" destId="{D3BF8346-5B76-4046-8A1E-255EC4F7FA03}" srcOrd="1" destOrd="0" presId="urn:microsoft.com/office/officeart/2005/8/layout/list1"/>
    <dgm:cxn modelId="{B33896CD-0F22-4D95-9E28-D695EEA100AE}" type="presParOf" srcId="{1F43E3C2-509D-43CE-8026-B4283F52C0B5}" destId="{6220F71E-113E-4652-8589-1D04E12277E1}" srcOrd="1" destOrd="0" presId="urn:microsoft.com/office/officeart/2005/8/layout/list1"/>
    <dgm:cxn modelId="{694B0E74-B4DD-4DD4-8E7D-103BCEDC8728}" type="presParOf" srcId="{1F43E3C2-509D-43CE-8026-B4283F52C0B5}" destId="{7D47417C-C5B2-43C6-8CBF-759E1D32F06E}" srcOrd="2" destOrd="0" presId="urn:microsoft.com/office/officeart/2005/8/layout/list1"/>
    <dgm:cxn modelId="{16160808-76F5-403A-A9A7-F1C896F8EB9F}" type="presParOf" srcId="{1F43E3C2-509D-43CE-8026-B4283F52C0B5}" destId="{5C324084-7865-404C-81EF-A07AB29E5491}" srcOrd="3" destOrd="0" presId="urn:microsoft.com/office/officeart/2005/8/layout/list1"/>
    <dgm:cxn modelId="{5E4E70A0-E29D-43D4-A985-E5AC7CB160CF}" type="presParOf" srcId="{1F43E3C2-509D-43CE-8026-B4283F52C0B5}" destId="{2F11EAB9-F8C2-4E79-ADFB-D87F30E48434}" srcOrd="4" destOrd="0" presId="urn:microsoft.com/office/officeart/2005/8/layout/list1"/>
    <dgm:cxn modelId="{341DCCBE-147B-4944-891F-9F6AB86D55E6}" type="presParOf" srcId="{2F11EAB9-F8C2-4E79-ADFB-D87F30E48434}" destId="{0849C0F9-F51F-4943-A1DD-615E97104164}" srcOrd="0" destOrd="0" presId="urn:microsoft.com/office/officeart/2005/8/layout/list1"/>
    <dgm:cxn modelId="{E85F0AB9-047E-44EB-B62D-5E572465AB89}" type="presParOf" srcId="{2F11EAB9-F8C2-4E79-ADFB-D87F30E48434}" destId="{F19957E1-F2B2-43DC-94DD-3315BD3E44C6}" srcOrd="1" destOrd="0" presId="urn:microsoft.com/office/officeart/2005/8/layout/list1"/>
    <dgm:cxn modelId="{243D9C80-8ACE-4B15-B834-0378A9E3250F}" type="presParOf" srcId="{1F43E3C2-509D-43CE-8026-B4283F52C0B5}" destId="{786ED5EE-A175-4568-8BC4-D7B0E517BB5B}" srcOrd="5" destOrd="0" presId="urn:microsoft.com/office/officeart/2005/8/layout/list1"/>
    <dgm:cxn modelId="{161F1554-80D8-4748-B7E2-5326D5F697C0}" type="presParOf" srcId="{1F43E3C2-509D-43CE-8026-B4283F52C0B5}" destId="{166FA90F-E143-4E39-9C93-1C76DF547DA9}" srcOrd="6" destOrd="0" presId="urn:microsoft.com/office/officeart/2005/8/layout/list1"/>
    <dgm:cxn modelId="{F1F979A9-A84A-4D9A-B34A-747B3A525674}" type="presParOf" srcId="{1F43E3C2-509D-43CE-8026-B4283F52C0B5}" destId="{CE72E55F-A9FE-4D7F-A437-C09C9106BC51}" srcOrd="7" destOrd="0" presId="urn:microsoft.com/office/officeart/2005/8/layout/list1"/>
    <dgm:cxn modelId="{338079AD-509F-4BAE-BCBB-2A6A330D2B3F}" type="presParOf" srcId="{1F43E3C2-509D-43CE-8026-B4283F52C0B5}" destId="{93A497BA-7A98-4938-AD05-5443FA17134B}" srcOrd="8" destOrd="0" presId="urn:microsoft.com/office/officeart/2005/8/layout/list1"/>
    <dgm:cxn modelId="{C3A67355-AA58-4DBA-A3CE-E20BD38427C4}" type="presParOf" srcId="{93A497BA-7A98-4938-AD05-5443FA17134B}" destId="{9425735F-785C-48AA-95C6-14128554B0E2}" srcOrd="0" destOrd="0" presId="urn:microsoft.com/office/officeart/2005/8/layout/list1"/>
    <dgm:cxn modelId="{41B320B9-6998-4962-ACBC-037E738FDE14}" type="presParOf" srcId="{93A497BA-7A98-4938-AD05-5443FA17134B}" destId="{C67DB62B-1812-4606-8E8A-98380DFBAF24}" srcOrd="1" destOrd="0" presId="urn:microsoft.com/office/officeart/2005/8/layout/list1"/>
    <dgm:cxn modelId="{4B30769B-BB48-47E8-8019-CDE36D504158}" type="presParOf" srcId="{1F43E3C2-509D-43CE-8026-B4283F52C0B5}" destId="{BCBDAC87-3637-4710-BFA2-97BCF8B694C0}" srcOrd="9" destOrd="0" presId="urn:microsoft.com/office/officeart/2005/8/layout/list1"/>
    <dgm:cxn modelId="{14FD3523-5548-4625-87C1-F4A5575799FF}" type="presParOf" srcId="{1F43E3C2-509D-43CE-8026-B4283F52C0B5}" destId="{8DDE338E-E486-4E46-A9CE-ECFB13EA1363}" srcOrd="10" destOrd="0" presId="urn:microsoft.com/office/officeart/2005/8/layout/list1"/>
    <dgm:cxn modelId="{8CA0C822-6B0A-4CD5-B664-6E4343C39089}" type="presParOf" srcId="{1F43E3C2-509D-43CE-8026-B4283F52C0B5}" destId="{A3E743E8-A624-4302-87FF-DBF4473EE57F}" srcOrd="11" destOrd="0" presId="urn:microsoft.com/office/officeart/2005/8/layout/list1"/>
    <dgm:cxn modelId="{BDA09D5E-9594-4394-B21A-7B9CBC7B5B5E}" type="presParOf" srcId="{1F43E3C2-509D-43CE-8026-B4283F52C0B5}" destId="{E1694D07-BF41-4A50-A050-A7260BFAC395}" srcOrd="12" destOrd="0" presId="urn:microsoft.com/office/officeart/2005/8/layout/list1"/>
    <dgm:cxn modelId="{962A97D2-162A-4245-BF85-751534B9D2E3}" type="presParOf" srcId="{E1694D07-BF41-4A50-A050-A7260BFAC395}" destId="{96F20914-0597-41D1-8C0D-B517FB3B2468}" srcOrd="0" destOrd="0" presId="urn:microsoft.com/office/officeart/2005/8/layout/list1"/>
    <dgm:cxn modelId="{E8839AC4-74D3-466F-B944-6D9520568B24}" type="presParOf" srcId="{E1694D07-BF41-4A50-A050-A7260BFAC395}" destId="{5252D9FC-D21C-4913-A415-07397EDD20F1}" srcOrd="1" destOrd="0" presId="urn:microsoft.com/office/officeart/2005/8/layout/list1"/>
    <dgm:cxn modelId="{29467D74-AA87-4882-AFAF-18B8B38B5A0A}" type="presParOf" srcId="{1F43E3C2-509D-43CE-8026-B4283F52C0B5}" destId="{1B49F885-0FE9-4158-BAA8-B7EBB15F01E7}" srcOrd="13" destOrd="0" presId="urn:microsoft.com/office/officeart/2005/8/layout/list1"/>
    <dgm:cxn modelId="{7E5BAC7C-8E98-4C47-AE58-CAAB195EA30D}" type="presParOf" srcId="{1F43E3C2-509D-43CE-8026-B4283F52C0B5}" destId="{D68D3D46-9A69-4D5B-9816-F7CE7C1363AD}" srcOrd="14" destOrd="0" presId="urn:microsoft.com/office/officeart/2005/8/layout/list1"/>
    <dgm:cxn modelId="{A3E80818-A88B-4429-9FFC-23A86FFF7D5A}" type="presParOf" srcId="{1F43E3C2-509D-43CE-8026-B4283F52C0B5}" destId="{522CCBD6-B77C-4BB6-93AA-AFCA8B878802}" srcOrd="15" destOrd="0" presId="urn:microsoft.com/office/officeart/2005/8/layout/list1"/>
    <dgm:cxn modelId="{DC4E437F-4ADB-4FB8-AEC0-B0211C3CE9C0}" type="presParOf" srcId="{1F43E3C2-509D-43CE-8026-B4283F52C0B5}" destId="{1D8004C0-804F-4C73-B1A0-BE9830B1A3E2}" srcOrd="16" destOrd="0" presId="urn:microsoft.com/office/officeart/2005/8/layout/list1"/>
    <dgm:cxn modelId="{4DE8EF06-B3F5-41EF-9DEB-1FE7C3B3E16C}" type="presParOf" srcId="{1D8004C0-804F-4C73-B1A0-BE9830B1A3E2}" destId="{E2DD90D5-5C29-4A16-B4E1-803098AB8CE1}" srcOrd="0" destOrd="0" presId="urn:microsoft.com/office/officeart/2005/8/layout/list1"/>
    <dgm:cxn modelId="{06168B5A-F426-409B-9F07-040BD7EE5A3E}" type="presParOf" srcId="{1D8004C0-804F-4C73-B1A0-BE9830B1A3E2}" destId="{4C363AF3-A7DA-4BA5-A326-E70746E82D60}" srcOrd="1" destOrd="0" presId="urn:microsoft.com/office/officeart/2005/8/layout/list1"/>
    <dgm:cxn modelId="{D8E341A3-DAA1-4700-BDDB-290C9F6F6CFC}" type="presParOf" srcId="{1F43E3C2-509D-43CE-8026-B4283F52C0B5}" destId="{5ED78E7D-EABE-46AA-9827-A720D9D17E90}" srcOrd="17" destOrd="0" presId="urn:microsoft.com/office/officeart/2005/8/layout/list1"/>
    <dgm:cxn modelId="{7046186E-9228-41D3-9FEB-D05A6D5ADBAD}" type="presParOf" srcId="{1F43E3C2-509D-43CE-8026-B4283F52C0B5}" destId="{E8A16DA0-B9D9-4348-B956-C785B93BEB0C}" srcOrd="18" destOrd="0" presId="urn:microsoft.com/office/officeart/2005/8/layout/list1"/>
    <dgm:cxn modelId="{BC5B9132-EF25-4139-9172-36D701278653}" type="presParOf" srcId="{1F43E3C2-509D-43CE-8026-B4283F52C0B5}" destId="{BDFF157D-203E-477F-86D5-BB48A6E352E4}" srcOrd="19" destOrd="0" presId="urn:microsoft.com/office/officeart/2005/8/layout/list1"/>
    <dgm:cxn modelId="{005E5105-E391-403C-AC74-27DAAA8B4411}" type="presParOf" srcId="{1F43E3C2-509D-43CE-8026-B4283F52C0B5}" destId="{C9C920E7-19AF-4C2C-9A1E-DA2875A1FD74}" srcOrd="20" destOrd="0" presId="urn:microsoft.com/office/officeart/2005/8/layout/list1"/>
    <dgm:cxn modelId="{85F06786-5AAE-4AAE-B0B4-26117363FFEF}" type="presParOf" srcId="{C9C920E7-19AF-4C2C-9A1E-DA2875A1FD74}" destId="{79FAAC01-DF7E-4745-BB54-EA668B9A4C65}" srcOrd="0" destOrd="0" presId="urn:microsoft.com/office/officeart/2005/8/layout/list1"/>
    <dgm:cxn modelId="{1DA6EE69-BA52-4CED-82ED-99461741D6F4}" type="presParOf" srcId="{C9C920E7-19AF-4C2C-9A1E-DA2875A1FD74}" destId="{C177B830-341B-4C3E-98D2-0C8FC7C4356D}" srcOrd="1" destOrd="0" presId="urn:microsoft.com/office/officeart/2005/8/layout/list1"/>
    <dgm:cxn modelId="{738C439A-FF2B-4E97-9ECA-44CDD1CB05FA}" type="presParOf" srcId="{1F43E3C2-509D-43CE-8026-B4283F52C0B5}" destId="{236461DB-47EC-49EA-BFF7-38EB31148B7E}" srcOrd="21" destOrd="0" presId="urn:microsoft.com/office/officeart/2005/8/layout/list1"/>
    <dgm:cxn modelId="{F5E742AC-3BE6-4E95-B9D0-B8FC7725E57E}" type="presParOf" srcId="{1F43E3C2-509D-43CE-8026-B4283F52C0B5}" destId="{55077CBE-08FA-44ED-9694-88B78D2826E2}" srcOrd="22" destOrd="0" presId="urn:microsoft.com/office/officeart/2005/8/layout/list1"/>
    <dgm:cxn modelId="{B9B2A4B7-0917-4787-85A4-B05FE957ECDE}" type="presParOf" srcId="{1F43E3C2-509D-43CE-8026-B4283F52C0B5}" destId="{12B67FA7-45CD-443B-9229-9E6DD49D2313}" srcOrd="23" destOrd="0" presId="urn:microsoft.com/office/officeart/2005/8/layout/list1"/>
    <dgm:cxn modelId="{59E6EC23-FB6B-4248-BF51-1FCBE915072D}" type="presParOf" srcId="{1F43E3C2-509D-43CE-8026-B4283F52C0B5}" destId="{05E713DC-B16C-4AB3-8968-D7FCC8B09CA8}" srcOrd="24" destOrd="0" presId="urn:microsoft.com/office/officeart/2005/8/layout/list1"/>
    <dgm:cxn modelId="{505020BA-F354-4595-8A5D-843A3007737D}" type="presParOf" srcId="{05E713DC-B16C-4AB3-8968-D7FCC8B09CA8}" destId="{FB50644B-14AD-4948-BAEC-23CC86972A30}" srcOrd="0" destOrd="0" presId="urn:microsoft.com/office/officeart/2005/8/layout/list1"/>
    <dgm:cxn modelId="{C6E70369-0CE9-4967-8069-3AF596E457F2}" type="presParOf" srcId="{05E713DC-B16C-4AB3-8968-D7FCC8B09CA8}" destId="{AB6C846E-5284-411C-B23E-39FCFA5654FA}" srcOrd="1" destOrd="0" presId="urn:microsoft.com/office/officeart/2005/8/layout/list1"/>
    <dgm:cxn modelId="{C9222A36-C14E-46C6-916E-B4D6024244A0}" type="presParOf" srcId="{1F43E3C2-509D-43CE-8026-B4283F52C0B5}" destId="{BFC9F529-1CBC-4435-B275-32910796BD3A}" srcOrd="25" destOrd="0" presId="urn:microsoft.com/office/officeart/2005/8/layout/list1"/>
    <dgm:cxn modelId="{9D26AB1E-2D17-49FA-8363-737F3B255C8B}" type="presParOf" srcId="{1F43E3C2-509D-43CE-8026-B4283F52C0B5}" destId="{BAFCDB05-28EB-4671-B4EB-CDAF5CF0F6AB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A9607D1-D1E9-48E2-846D-2068BA3BBBEF}" type="doc">
      <dgm:prSet loTypeId="urn:microsoft.com/office/officeart/2005/8/layout/matrix1" loCatId="matrix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91511B1-42C1-44FC-9FD1-832A6C7418F0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Vision of a Great Job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BC5D6C2-B376-41FF-A0B4-DDD9F65BC0CA}" type="parTrans" cxnId="{A5F9CDE2-B4F0-4AF4-B644-B81B53CFBF72}">
      <dgm:prSet/>
      <dgm:spPr/>
      <dgm:t>
        <a:bodyPr/>
        <a:lstStyle/>
        <a:p>
          <a:endParaRPr lang="en-US"/>
        </a:p>
      </dgm:t>
    </dgm:pt>
    <dgm:pt modelId="{067C69B9-FB2B-466D-A85E-EEDF135A1699}" type="sibTrans" cxnId="{A5F9CDE2-B4F0-4AF4-B644-B81B53CFBF72}">
      <dgm:prSet/>
      <dgm:spPr/>
      <dgm:t>
        <a:bodyPr/>
        <a:lstStyle/>
        <a:p>
          <a:endParaRPr lang="en-US"/>
        </a:p>
      </dgm:t>
    </dgm:pt>
    <dgm:pt modelId="{0CBDC940-E88D-4C7B-AEF7-637DC037B8A3}">
      <dgm:prSet phldrT="[Text]"/>
      <dgm:spPr/>
      <dgm:t>
        <a:bodyPr/>
        <a:lstStyle/>
        <a:p>
          <a:r>
            <a:rPr lang="en-US" b="1" dirty="0" smtClean="0"/>
            <a:t>Relationships</a:t>
          </a:r>
          <a:endParaRPr lang="en-US" b="1" dirty="0"/>
        </a:p>
      </dgm:t>
    </dgm:pt>
    <dgm:pt modelId="{F92E6E48-2141-4DD4-BA95-9F85560F80C6}" type="parTrans" cxnId="{AD0FDCC2-2423-452A-A09D-D1226CEEB4B9}">
      <dgm:prSet/>
      <dgm:spPr/>
      <dgm:t>
        <a:bodyPr/>
        <a:lstStyle/>
        <a:p>
          <a:endParaRPr lang="en-US"/>
        </a:p>
      </dgm:t>
    </dgm:pt>
    <dgm:pt modelId="{EC8C9561-99A0-4D44-A739-E2ED99F11AC5}" type="sibTrans" cxnId="{AD0FDCC2-2423-452A-A09D-D1226CEEB4B9}">
      <dgm:prSet/>
      <dgm:spPr/>
      <dgm:t>
        <a:bodyPr/>
        <a:lstStyle/>
        <a:p>
          <a:endParaRPr lang="en-US"/>
        </a:p>
      </dgm:t>
    </dgm:pt>
    <dgm:pt modelId="{FC6B1341-CE8C-42D0-9D9B-7DAF5B4E03CA}">
      <dgm:prSet phldrT="[Text]"/>
      <dgm:spPr/>
      <dgm:t>
        <a:bodyPr/>
        <a:lstStyle/>
        <a:p>
          <a:r>
            <a:rPr lang="en-US" b="1" dirty="0" smtClean="0"/>
            <a:t>Tasks</a:t>
          </a:r>
          <a:endParaRPr lang="en-US" b="1" dirty="0"/>
        </a:p>
      </dgm:t>
    </dgm:pt>
    <dgm:pt modelId="{C5F23B78-5F4B-40B4-9E19-EF0238FD5515}" type="parTrans" cxnId="{A6A15C7E-2897-4FF1-AF7E-61CC73F71936}">
      <dgm:prSet/>
      <dgm:spPr/>
      <dgm:t>
        <a:bodyPr/>
        <a:lstStyle/>
        <a:p>
          <a:endParaRPr lang="en-US"/>
        </a:p>
      </dgm:t>
    </dgm:pt>
    <dgm:pt modelId="{CF4C3EF8-AD1A-4C6F-B9A7-9356153A10C7}" type="sibTrans" cxnId="{A6A15C7E-2897-4FF1-AF7E-61CC73F71936}">
      <dgm:prSet/>
      <dgm:spPr/>
      <dgm:t>
        <a:bodyPr/>
        <a:lstStyle/>
        <a:p>
          <a:endParaRPr lang="en-US"/>
        </a:p>
      </dgm:t>
    </dgm:pt>
    <dgm:pt modelId="{96BBDED6-2512-4254-A6F5-A18D26B12A2D}">
      <dgm:prSet phldrT="[Text]"/>
      <dgm:spPr/>
      <dgm:t>
        <a:bodyPr/>
        <a:lstStyle/>
        <a:p>
          <a:r>
            <a:rPr lang="en-US" b="1" dirty="0" smtClean="0"/>
            <a:t>Environment</a:t>
          </a:r>
          <a:endParaRPr lang="en-US" b="1" dirty="0"/>
        </a:p>
      </dgm:t>
    </dgm:pt>
    <dgm:pt modelId="{0B010B94-087A-428D-B1ED-311DC6C99569}" type="parTrans" cxnId="{38DA33DE-69AA-49DC-818F-131F02D24AD1}">
      <dgm:prSet/>
      <dgm:spPr/>
      <dgm:t>
        <a:bodyPr/>
        <a:lstStyle/>
        <a:p>
          <a:endParaRPr lang="en-US"/>
        </a:p>
      </dgm:t>
    </dgm:pt>
    <dgm:pt modelId="{8E550349-C7F2-4461-B58B-AFAFB1AF5FE1}" type="sibTrans" cxnId="{38DA33DE-69AA-49DC-818F-131F02D24AD1}">
      <dgm:prSet/>
      <dgm:spPr/>
      <dgm:t>
        <a:bodyPr/>
        <a:lstStyle/>
        <a:p>
          <a:endParaRPr lang="en-US"/>
        </a:p>
      </dgm:t>
    </dgm:pt>
    <dgm:pt modelId="{491A4B78-1653-4D61-88CB-C0CA526F915F}">
      <dgm:prSet phldrT="[Text]"/>
      <dgm:spPr/>
      <dgm:t>
        <a:bodyPr/>
        <a:lstStyle/>
        <a:p>
          <a:r>
            <a:rPr lang="en-US" b="1" dirty="0" smtClean="0"/>
            <a:t>Economics</a:t>
          </a:r>
          <a:endParaRPr lang="en-US" b="1" dirty="0"/>
        </a:p>
      </dgm:t>
    </dgm:pt>
    <dgm:pt modelId="{521B65BE-58D8-4718-9937-5D479D8A8711}" type="parTrans" cxnId="{1484E414-48E4-420C-8ABE-83B859E4BBCB}">
      <dgm:prSet/>
      <dgm:spPr/>
      <dgm:t>
        <a:bodyPr/>
        <a:lstStyle/>
        <a:p>
          <a:endParaRPr lang="en-US"/>
        </a:p>
      </dgm:t>
    </dgm:pt>
    <dgm:pt modelId="{9F66D486-8225-4AFD-AF24-4E53085DC2D6}" type="sibTrans" cxnId="{1484E414-48E4-420C-8ABE-83B859E4BBCB}">
      <dgm:prSet/>
      <dgm:spPr/>
      <dgm:t>
        <a:bodyPr/>
        <a:lstStyle/>
        <a:p>
          <a:endParaRPr lang="en-US"/>
        </a:p>
      </dgm:t>
    </dgm:pt>
    <dgm:pt modelId="{C1E1620A-9ADA-4B3E-81B4-3799979D5155}" type="pres">
      <dgm:prSet presAssocID="{5A9607D1-D1E9-48E2-846D-2068BA3BBBEF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A1FBD61-33E7-4B57-B238-B8975CDF869C}" type="pres">
      <dgm:prSet presAssocID="{5A9607D1-D1E9-48E2-846D-2068BA3BBBEF}" presName="matrix" presStyleCnt="0"/>
      <dgm:spPr/>
      <dgm:t>
        <a:bodyPr/>
        <a:lstStyle/>
        <a:p>
          <a:endParaRPr lang="en-US"/>
        </a:p>
      </dgm:t>
    </dgm:pt>
    <dgm:pt modelId="{7DD11FDD-A93C-4F56-A515-89096E872CF3}" type="pres">
      <dgm:prSet presAssocID="{5A9607D1-D1E9-48E2-846D-2068BA3BBBEF}" presName="tile1" presStyleLbl="node1" presStyleIdx="0" presStyleCnt="4"/>
      <dgm:spPr/>
      <dgm:t>
        <a:bodyPr/>
        <a:lstStyle/>
        <a:p>
          <a:endParaRPr lang="en-US"/>
        </a:p>
      </dgm:t>
    </dgm:pt>
    <dgm:pt modelId="{0F166623-4215-4F58-A17B-25E12D8DDA40}" type="pres">
      <dgm:prSet presAssocID="{5A9607D1-D1E9-48E2-846D-2068BA3BBBEF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407274-05EB-4509-AA93-1C3252596032}" type="pres">
      <dgm:prSet presAssocID="{5A9607D1-D1E9-48E2-846D-2068BA3BBBEF}" presName="tile2" presStyleLbl="node1" presStyleIdx="1" presStyleCnt="4"/>
      <dgm:spPr/>
      <dgm:t>
        <a:bodyPr/>
        <a:lstStyle/>
        <a:p>
          <a:endParaRPr lang="en-US"/>
        </a:p>
      </dgm:t>
    </dgm:pt>
    <dgm:pt modelId="{DE92960E-BE50-4C87-B655-31A69CAF968B}" type="pres">
      <dgm:prSet presAssocID="{5A9607D1-D1E9-48E2-846D-2068BA3BBBEF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536580-E374-4C58-9A5C-18667D6DCD29}" type="pres">
      <dgm:prSet presAssocID="{5A9607D1-D1E9-48E2-846D-2068BA3BBBEF}" presName="tile3" presStyleLbl="node1" presStyleIdx="2" presStyleCnt="4"/>
      <dgm:spPr/>
      <dgm:t>
        <a:bodyPr/>
        <a:lstStyle/>
        <a:p>
          <a:endParaRPr lang="en-US"/>
        </a:p>
      </dgm:t>
    </dgm:pt>
    <dgm:pt modelId="{949CCD86-F411-45C0-A465-09409D6C78C4}" type="pres">
      <dgm:prSet presAssocID="{5A9607D1-D1E9-48E2-846D-2068BA3BBBEF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8F6FDD-A45A-406D-BA6F-177BB63C7F0F}" type="pres">
      <dgm:prSet presAssocID="{5A9607D1-D1E9-48E2-846D-2068BA3BBBEF}" presName="tile4" presStyleLbl="node1" presStyleIdx="3" presStyleCnt="4"/>
      <dgm:spPr/>
      <dgm:t>
        <a:bodyPr/>
        <a:lstStyle/>
        <a:p>
          <a:endParaRPr lang="en-US"/>
        </a:p>
      </dgm:t>
    </dgm:pt>
    <dgm:pt modelId="{CA07202C-E57C-43C9-9E93-2BE0F6843C24}" type="pres">
      <dgm:prSet presAssocID="{5A9607D1-D1E9-48E2-846D-2068BA3BBBEF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4C621A-1D07-4F83-9857-022DBE3527E9}" type="pres">
      <dgm:prSet presAssocID="{5A9607D1-D1E9-48E2-846D-2068BA3BBBEF}" presName="centerTile" presStyleLbl="fgShp" presStyleIdx="0" presStyleCnt="1" custScaleX="125998" custScaleY="141749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62394FF2-8985-4265-892E-35A9A0E60497}" type="presOf" srcId="{FC6B1341-CE8C-42D0-9D9B-7DAF5B4E03CA}" destId="{DE92960E-BE50-4C87-B655-31A69CAF968B}" srcOrd="1" destOrd="0" presId="urn:microsoft.com/office/officeart/2005/8/layout/matrix1"/>
    <dgm:cxn modelId="{F59581CF-0B30-407C-A94D-04ACFA89D621}" type="presOf" srcId="{96BBDED6-2512-4254-A6F5-A18D26B12A2D}" destId="{08536580-E374-4C58-9A5C-18667D6DCD29}" srcOrd="0" destOrd="0" presId="urn:microsoft.com/office/officeart/2005/8/layout/matrix1"/>
    <dgm:cxn modelId="{A5F9CDE2-B4F0-4AF4-B644-B81B53CFBF72}" srcId="{5A9607D1-D1E9-48E2-846D-2068BA3BBBEF}" destId="{291511B1-42C1-44FC-9FD1-832A6C7418F0}" srcOrd="0" destOrd="0" parTransId="{9BC5D6C2-B376-41FF-A0B4-DDD9F65BC0CA}" sibTransId="{067C69B9-FB2B-466D-A85E-EEDF135A1699}"/>
    <dgm:cxn modelId="{29D2D810-F57C-4063-AFE5-4498E7F501E3}" type="presOf" srcId="{FC6B1341-CE8C-42D0-9D9B-7DAF5B4E03CA}" destId="{3A407274-05EB-4509-AA93-1C3252596032}" srcOrd="0" destOrd="0" presId="urn:microsoft.com/office/officeart/2005/8/layout/matrix1"/>
    <dgm:cxn modelId="{82CE2BB8-8F49-44CE-AFDA-6C29926EF987}" type="presOf" srcId="{291511B1-42C1-44FC-9FD1-832A6C7418F0}" destId="{E74C621A-1D07-4F83-9857-022DBE3527E9}" srcOrd="0" destOrd="0" presId="urn:microsoft.com/office/officeart/2005/8/layout/matrix1"/>
    <dgm:cxn modelId="{D3F3A295-493A-4791-A403-61F946A096DF}" type="presOf" srcId="{96BBDED6-2512-4254-A6F5-A18D26B12A2D}" destId="{949CCD86-F411-45C0-A465-09409D6C78C4}" srcOrd="1" destOrd="0" presId="urn:microsoft.com/office/officeart/2005/8/layout/matrix1"/>
    <dgm:cxn modelId="{B7616BBC-AD68-40C7-8184-5F1DC230429E}" type="presOf" srcId="{0CBDC940-E88D-4C7B-AEF7-637DC037B8A3}" destId="{7DD11FDD-A93C-4F56-A515-89096E872CF3}" srcOrd="0" destOrd="0" presId="urn:microsoft.com/office/officeart/2005/8/layout/matrix1"/>
    <dgm:cxn modelId="{1484E414-48E4-420C-8ABE-83B859E4BBCB}" srcId="{291511B1-42C1-44FC-9FD1-832A6C7418F0}" destId="{491A4B78-1653-4D61-88CB-C0CA526F915F}" srcOrd="3" destOrd="0" parTransId="{521B65BE-58D8-4718-9937-5D479D8A8711}" sibTransId="{9F66D486-8225-4AFD-AF24-4E53085DC2D6}"/>
    <dgm:cxn modelId="{FDFAE5A9-4E71-4E32-9EBC-A2DEB062DD2C}" type="presOf" srcId="{5A9607D1-D1E9-48E2-846D-2068BA3BBBEF}" destId="{C1E1620A-9ADA-4B3E-81B4-3799979D5155}" srcOrd="0" destOrd="0" presId="urn:microsoft.com/office/officeart/2005/8/layout/matrix1"/>
    <dgm:cxn modelId="{AD0FDCC2-2423-452A-A09D-D1226CEEB4B9}" srcId="{291511B1-42C1-44FC-9FD1-832A6C7418F0}" destId="{0CBDC940-E88D-4C7B-AEF7-637DC037B8A3}" srcOrd="0" destOrd="0" parTransId="{F92E6E48-2141-4DD4-BA95-9F85560F80C6}" sibTransId="{EC8C9561-99A0-4D44-A739-E2ED99F11AC5}"/>
    <dgm:cxn modelId="{38DA33DE-69AA-49DC-818F-131F02D24AD1}" srcId="{291511B1-42C1-44FC-9FD1-832A6C7418F0}" destId="{96BBDED6-2512-4254-A6F5-A18D26B12A2D}" srcOrd="2" destOrd="0" parTransId="{0B010B94-087A-428D-B1ED-311DC6C99569}" sibTransId="{8E550349-C7F2-4461-B58B-AFAFB1AF5FE1}"/>
    <dgm:cxn modelId="{07B8D852-EAFC-4EA1-A25C-86039B4F7405}" type="presOf" srcId="{0CBDC940-E88D-4C7B-AEF7-637DC037B8A3}" destId="{0F166623-4215-4F58-A17B-25E12D8DDA40}" srcOrd="1" destOrd="0" presId="urn:microsoft.com/office/officeart/2005/8/layout/matrix1"/>
    <dgm:cxn modelId="{11DB5F27-054B-4DC6-B9F4-BFE408468686}" type="presOf" srcId="{491A4B78-1653-4D61-88CB-C0CA526F915F}" destId="{368F6FDD-A45A-406D-BA6F-177BB63C7F0F}" srcOrd="0" destOrd="0" presId="urn:microsoft.com/office/officeart/2005/8/layout/matrix1"/>
    <dgm:cxn modelId="{F88978A0-6221-4838-A35B-E560FE39F3E9}" type="presOf" srcId="{491A4B78-1653-4D61-88CB-C0CA526F915F}" destId="{CA07202C-E57C-43C9-9E93-2BE0F6843C24}" srcOrd="1" destOrd="0" presId="urn:microsoft.com/office/officeart/2005/8/layout/matrix1"/>
    <dgm:cxn modelId="{A6A15C7E-2897-4FF1-AF7E-61CC73F71936}" srcId="{291511B1-42C1-44FC-9FD1-832A6C7418F0}" destId="{FC6B1341-CE8C-42D0-9D9B-7DAF5B4E03CA}" srcOrd="1" destOrd="0" parTransId="{C5F23B78-5F4B-40B4-9E19-EF0238FD5515}" sibTransId="{CF4C3EF8-AD1A-4C6F-B9A7-9356153A10C7}"/>
    <dgm:cxn modelId="{1833892D-32EE-4D09-936D-33E66B7A9D3C}" type="presParOf" srcId="{C1E1620A-9ADA-4B3E-81B4-3799979D5155}" destId="{6A1FBD61-33E7-4B57-B238-B8975CDF869C}" srcOrd="0" destOrd="0" presId="urn:microsoft.com/office/officeart/2005/8/layout/matrix1"/>
    <dgm:cxn modelId="{765F1A84-50FD-475F-9CE8-148ACE8FAA6C}" type="presParOf" srcId="{6A1FBD61-33E7-4B57-B238-B8975CDF869C}" destId="{7DD11FDD-A93C-4F56-A515-89096E872CF3}" srcOrd="0" destOrd="0" presId="urn:microsoft.com/office/officeart/2005/8/layout/matrix1"/>
    <dgm:cxn modelId="{8E8DDE9B-C2D0-4AB7-8EF9-90807FD6598B}" type="presParOf" srcId="{6A1FBD61-33E7-4B57-B238-B8975CDF869C}" destId="{0F166623-4215-4F58-A17B-25E12D8DDA40}" srcOrd="1" destOrd="0" presId="urn:microsoft.com/office/officeart/2005/8/layout/matrix1"/>
    <dgm:cxn modelId="{05E1AA21-7333-41BA-834B-98604567174A}" type="presParOf" srcId="{6A1FBD61-33E7-4B57-B238-B8975CDF869C}" destId="{3A407274-05EB-4509-AA93-1C3252596032}" srcOrd="2" destOrd="0" presId="urn:microsoft.com/office/officeart/2005/8/layout/matrix1"/>
    <dgm:cxn modelId="{C6D430D5-E04E-4992-895F-B164DF08FC2B}" type="presParOf" srcId="{6A1FBD61-33E7-4B57-B238-B8975CDF869C}" destId="{DE92960E-BE50-4C87-B655-31A69CAF968B}" srcOrd="3" destOrd="0" presId="urn:microsoft.com/office/officeart/2005/8/layout/matrix1"/>
    <dgm:cxn modelId="{B524430A-FBEE-47E8-9365-AC0449A1EED1}" type="presParOf" srcId="{6A1FBD61-33E7-4B57-B238-B8975CDF869C}" destId="{08536580-E374-4C58-9A5C-18667D6DCD29}" srcOrd="4" destOrd="0" presId="urn:microsoft.com/office/officeart/2005/8/layout/matrix1"/>
    <dgm:cxn modelId="{41BB0664-6B8B-416C-B6AE-3E7387FB26E7}" type="presParOf" srcId="{6A1FBD61-33E7-4B57-B238-B8975CDF869C}" destId="{949CCD86-F411-45C0-A465-09409D6C78C4}" srcOrd="5" destOrd="0" presId="urn:microsoft.com/office/officeart/2005/8/layout/matrix1"/>
    <dgm:cxn modelId="{C54F5F7E-E4B2-4E8B-A9ED-89DFBF49202C}" type="presParOf" srcId="{6A1FBD61-33E7-4B57-B238-B8975CDF869C}" destId="{368F6FDD-A45A-406D-BA6F-177BB63C7F0F}" srcOrd="6" destOrd="0" presId="urn:microsoft.com/office/officeart/2005/8/layout/matrix1"/>
    <dgm:cxn modelId="{8E475551-7DA8-4AEF-9664-46221561F091}" type="presParOf" srcId="{6A1FBD61-33E7-4B57-B238-B8975CDF869C}" destId="{CA07202C-E57C-43C9-9E93-2BE0F6843C24}" srcOrd="7" destOrd="0" presId="urn:microsoft.com/office/officeart/2005/8/layout/matrix1"/>
    <dgm:cxn modelId="{8DE6CBCF-DE01-4FDA-879F-A7EA448D7660}" type="presParOf" srcId="{C1E1620A-9ADA-4B3E-81B4-3799979D5155}" destId="{E74C621A-1D07-4F83-9857-022DBE3527E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B3CCF7-21CE-4250-B55E-443BD8C6ADBE}">
      <dsp:nvSpPr>
        <dsp:cNvPr id="0" name=""/>
        <dsp:cNvSpPr/>
      </dsp:nvSpPr>
      <dsp:spPr>
        <a:xfrm>
          <a:off x="3748032" y="1273"/>
          <a:ext cx="1455503" cy="94607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Physical work environment</a:t>
          </a:r>
          <a:endParaRPr lang="en-US" sz="1400" b="1" kern="1200" dirty="0"/>
        </a:p>
      </dsp:txBody>
      <dsp:txXfrm>
        <a:off x="3794216" y="47457"/>
        <a:ext cx="1363135" cy="853709"/>
      </dsp:txXfrm>
    </dsp:sp>
    <dsp:sp modelId="{0137F91B-8D78-42F9-9BA3-FA5F2EC6735D}">
      <dsp:nvSpPr>
        <dsp:cNvPr id="0" name=""/>
        <dsp:cNvSpPr/>
      </dsp:nvSpPr>
      <dsp:spPr>
        <a:xfrm>
          <a:off x="2911746" y="474312"/>
          <a:ext cx="3128074" cy="3128074"/>
        </a:xfrm>
        <a:custGeom>
          <a:avLst/>
          <a:gdLst/>
          <a:ahLst/>
          <a:cxnLst/>
          <a:rect l="0" t="0" r="0" b="0"/>
          <a:pathLst>
            <a:path>
              <a:moveTo>
                <a:pt x="2493011" y="305776"/>
              </a:moveTo>
              <a:arcTo wR="1564037" hR="1564037" stAng="18386309" swAng="1634896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37E3CC-7F59-40DC-95E8-D5E7E4EE0150}">
      <dsp:nvSpPr>
        <dsp:cNvPr id="0" name=""/>
        <dsp:cNvSpPr/>
      </dsp:nvSpPr>
      <dsp:spPr>
        <a:xfrm>
          <a:off x="5312069" y="1565311"/>
          <a:ext cx="1455503" cy="94607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Psycho-social</a:t>
          </a:r>
          <a:r>
            <a:rPr lang="en-US" sz="1400" kern="1200" dirty="0" smtClean="0"/>
            <a:t> </a:t>
          </a:r>
          <a:r>
            <a:rPr lang="en-US" sz="1400" b="1" kern="1200" dirty="0" smtClean="0"/>
            <a:t>work environment</a:t>
          </a:r>
          <a:endParaRPr lang="en-US" sz="1400" b="1" kern="1200" dirty="0"/>
        </a:p>
      </dsp:txBody>
      <dsp:txXfrm>
        <a:off x="5358253" y="1611495"/>
        <a:ext cx="1363135" cy="853709"/>
      </dsp:txXfrm>
    </dsp:sp>
    <dsp:sp modelId="{2F3128B9-5BB9-4EF2-972B-1D01C10E9220}">
      <dsp:nvSpPr>
        <dsp:cNvPr id="0" name=""/>
        <dsp:cNvSpPr/>
      </dsp:nvSpPr>
      <dsp:spPr>
        <a:xfrm>
          <a:off x="2911746" y="474312"/>
          <a:ext cx="3128074" cy="3128074"/>
        </a:xfrm>
        <a:custGeom>
          <a:avLst/>
          <a:gdLst/>
          <a:ahLst/>
          <a:cxnLst/>
          <a:rect l="0" t="0" r="0" b="0"/>
          <a:pathLst>
            <a:path>
              <a:moveTo>
                <a:pt x="2966014" y="2257341"/>
              </a:moveTo>
              <a:arcTo wR="1564037" hR="1564037" stAng="1578796" swAng="1634896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A21B56-6698-4B36-BD7F-DB1AD8856767}">
      <dsp:nvSpPr>
        <dsp:cNvPr id="0" name=""/>
        <dsp:cNvSpPr/>
      </dsp:nvSpPr>
      <dsp:spPr>
        <a:xfrm>
          <a:off x="3748032" y="3129348"/>
          <a:ext cx="1455503" cy="94607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Community connections</a:t>
          </a:r>
          <a:endParaRPr lang="en-US" sz="1400" b="1" kern="1200" dirty="0"/>
        </a:p>
      </dsp:txBody>
      <dsp:txXfrm>
        <a:off x="3794216" y="3175532"/>
        <a:ext cx="1363135" cy="853709"/>
      </dsp:txXfrm>
    </dsp:sp>
    <dsp:sp modelId="{814B8894-BFA2-4A16-9E08-BCDD178E973A}">
      <dsp:nvSpPr>
        <dsp:cNvPr id="0" name=""/>
        <dsp:cNvSpPr/>
      </dsp:nvSpPr>
      <dsp:spPr>
        <a:xfrm>
          <a:off x="2911746" y="474312"/>
          <a:ext cx="3128074" cy="3128074"/>
        </a:xfrm>
        <a:custGeom>
          <a:avLst/>
          <a:gdLst/>
          <a:ahLst/>
          <a:cxnLst/>
          <a:rect l="0" t="0" r="0" b="0"/>
          <a:pathLst>
            <a:path>
              <a:moveTo>
                <a:pt x="635062" y="2822297"/>
              </a:moveTo>
              <a:arcTo wR="1564037" hR="1564037" stAng="7586309" swAng="1634896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F92849-13DE-4624-809F-38CF3C7A1CB6}">
      <dsp:nvSpPr>
        <dsp:cNvPr id="0" name=""/>
        <dsp:cNvSpPr/>
      </dsp:nvSpPr>
      <dsp:spPr>
        <a:xfrm>
          <a:off x="2183994" y="1565311"/>
          <a:ext cx="1455503" cy="94607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Personal health resources &amp; behaviours</a:t>
          </a:r>
          <a:endParaRPr lang="en-US" sz="1400" b="1" kern="1200" dirty="0"/>
        </a:p>
      </dsp:txBody>
      <dsp:txXfrm>
        <a:off x="2230178" y="1611495"/>
        <a:ext cx="1363135" cy="853709"/>
      </dsp:txXfrm>
    </dsp:sp>
    <dsp:sp modelId="{A46550FF-8EF6-49F8-BA4C-164E9CA574B3}">
      <dsp:nvSpPr>
        <dsp:cNvPr id="0" name=""/>
        <dsp:cNvSpPr/>
      </dsp:nvSpPr>
      <dsp:spPr>
        <a:xfrm>
          <a:off x="2911746" y="474312"/>
          <a:ext cx="3128074" cy="3128074"/>
        </a:xfrm>
        <a:custGeom>
          <a:avLst/>
          <a:gdLst/>
          <a:ahLst/>
          <a:cxnLst/>
          <a:rect l="0" t="0" r="0" b="0"/>
          <a:pathLst>
            <a:path>
              <a:moveTo>
                <a:pt x="162059" y="870732"/>
              </a:moveTo>
              <a:arcTo wR="1564037" hR="1564037" stAng="12378796" swAng="1634896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00D508-676C-4684-A237-F4AB8741D879}">
      <dsp:nvSpPr>
        <dsp:cNvPr id="0" name=""/>
        <dsp:cNvSpPr/>
      </dsp:nvSpPr>
      <dsp:spPr>
        <a:xfrm rot="16200000">
          <a:off x="362428" y="-113779"/>
          <a:ext cx="921732" cy="1637258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Leadership commitment</a:t>
          </a:r>
        </a:p>
      </dsp:txBody>
      <dsp:txXfrm rot="5400000">
        <a:off x="4665" y="428330"/>
        <a:ext cx="1637258" cy="553040"/>
      </dsp:txXfrm>
    </dsp:sp>
    <dsp:sp modelId="{69B61868-FBB8-475C-AD0D-7886132A5212}">
      <dsp:nvSpPr>
        <dsp:cNvPr id="0" name=""/>
        <dsp:cNvSpPr/>
      </dsp:nvSpPr>
      <dsp:spPr>
        <a:xfrm rot="16200000">
          <a:off x="2122481" y="-113779"/>
          <a:ext cx="921732" cy="1637258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Integrated and comprehensive approach</a:t>
          </a:r>
        </a:p>
      </dsp:txBody>
      <dsp:txXfrm rot="5400000">
        <a:off x="1764718" y="428330"/>
        <a:ext cx="1637258" cy="553040"/>
      </dsp:txXfrm>
    </dsp:sp>
    <dsp:sp modelId="{7C0BFEBB-7977-423B-86D4-8E99FD367176}">
      <dsp:nvSpPr>
        <dsp:cNvPr id="0" name=""/>
        <dsp:cNvSpPr/>
      </dsp:nvSpPr>
      <dsp:spPr>
        <a:xfrm rot="16200000">
          <a:off x="3882533" y="-113779"/>
          <a:ext cx="921732" cy="1637258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Participation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 rot="5400000">
        <a:off x="3524770" y="428330"/>
        <a:ext cx="1637258" cy="553040"/>
      </dsp:txXfrm>
    </dsp:sp>
    <dsp:sp modelId="{CEF4EBE8-6114-45B1-B444-C3C31D29257D}">
      <dsp:nvSpPr>
        <dsp:cNvPr id="0" name=""/>
        <dsp:cNvSpPr/>
      </dsp:nvSpPr>
      <dsp:spPr>
        <a:xfrm rot="16200000">
          <a:off x="5642586" y="-113779"/>
          <a:ext cx="921732" cy="1637258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5250" bIns="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500" b="1" kern="1200" dirty="0" smtClean="0"/>
            <a:t>Communication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 rot="5400000">
        <a:off x="5284823" y="428330"/>
        <a:ext cx="1637258" cy="553040"/>
      </dsp:txXfrm>
    </dsp:sp>
    <dsp:sp modelId="{E2413C4D-E248-42D0-8B19-2921D1E84381}">
      <dsp:nvSpPr>
        <dsp:cNvPr id="0" name=""/>
        <dsp:cNvSpPr/>
      </dsp:nvSpPr>
      <dsp:spPr>
        <a:xfrm rot="16200000">
          <a:off x="7402638" y="-113779"/>
          <a:ext cx="921732" cy="1637258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Continuous improvement</a:t>
          </a:r>
          <a:endParaRPr lang="en-US" sz="1200" kern="1200" dirty="0"/>
        </a:p>
      </dsp:txBody>
      <dsp:txXfrm rot="5400000">
        <a:off x="7044875" y="428330"/>
        <a:ext cx="1637258" cy="5530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6BDAB6-C4B0-45C0-BB7B-B8BFB2FFFB77}">
      <dsp:nvSpPr>
        <dsp:cNvPr id="0" name=""/>
        <dsp:cNvSpPr/>
      </dsp:nvSpPr>
      <dsp:spPr>
        <a:xfrm>
          <a:off x="2592287" y="480"/>
          <a:ext cx="1728191" cy="11233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1.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ENGAGE</a:t>
          </a:r>
          <a:endParaRPr lang="en-US" sz="1900" b="1" kern="1200" dirty="0"/>
        </a:p>
      </dsp:txBody>
      <dsp:txXfrm>
        <a:off x="2647123" y="55316"/>
        <a:ext cx="1618519" cy="1013652"/>
      </dsp:txXfrm>
    </dsp:sp>
    <dsp:sp modelId="{C6224F05-3489-4D3B-AAFE-45404CC6DFDD}">
      <dsp:nvSpPr>
        <dsp:cNvPr id="0" name=""/>
        <dsp:cNvSpPr/>
      </dsp:nvSpPr>
      <dsp:spPr>
        <a:xfrm>
          <a:off x="1213095" y="562143"/>
          <a:ext cx="4486576" cy="4486576"/>
        </a:xfrm>
        <a:custGeom>
          <a:avLst/>
          <a:gdLst/>
          <a:ahLst/>
          <a:cxnLst/>
          <a:rect l="0" t="0" r="0" b="0"/>
          <a:pathLst>
            <a:path>
              <a:moveTo>
                <a:pt x="3338660" y="285610"/>
              </a:moveTo>
              <a:arcTo wR="2243288" hR="2243288" stAng="17953690" swAng="121113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9ADC64-F309-4BC4-9D0F-DD1F003D5C7D}">
      <dsp:nvSpPr>
        <dsp:cNvPr id="0" name=""/>
        <dsp:cNvSpPr/>
      </dsp:nvSpPr>
      <dsp:spPr>
        <a:xfrm>
          <a:off x="4725781" y="1550555"/>
          <a:ext cx="1728191" cy="11233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2.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 ASSESS</a:t>
          </a:r>
          <a:endParaRPr lang="en-US" sz="1900" b="1" kern="1200" dirty="0"/>
        </a:p>
      </dsp:txBody>
      <dsp:txXfrm>
        <a:off x="4780617" y="1605391"/>
        <a:ext cx="1618519" cy="1013652"/>
      </dsp:txXfrm>
    </dsp:sp>
    <dsp:sp modelId="{A1AF55B9-7317-4E63-ACD9-944739C1F167}">
      <dsp:nvSpPr>
        <dsp:cNvPr id="0" name=""/>
        <dsp:cNvSpPr/>
      </dsp:nvSpPr>
      <dsp:spPr>
        <a:xfrm>
          <a:off x="1213095" y="562143"/>
          <a:ext cx="4486576" cy="4486576"/>
        </a:xfrm>
        <a:custGeom>
          <a:avLst/>
          <a:gdLst/>
          <a:ahLst/>
          <a:cxnLst/>
          <a:rect l="0" t="0" r="0" b="0"/>
          <a:pathLst>
            <a:path>
              <a:moveTo>
                <a:pt x="4481189" y="2398662"/>
              </a:moveTo>
              <a:arcTo wR="2243288" hR="2243288" stAng="21838295" swAng="135941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D1A960-EEDA-4994-988F-101CEF70B455}">
      <dsp:nvSpPr>
        <dsp:cNvPr id="0" name=""/>
        <dsp:cNvSpPr/>
      </dsp:nvSpPr>
      <dsp:spPr>
        <a:xfrm>
          <a:off x="3910859" y="4058627"/>
          <a:ext cx="1728191" cy="11233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3.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PLAN</a:t>
          </a:r>
          <a:endParaRPr lang="en-US" sz="1900" b="1" kern="1200" dirty="0"/>
        </a:p>
      </dsp:txBody>
      <dsp:txXfrm>
        <a:off x="3965695" y="4113463"/>
        <a:ext cx="1618519" cy="1013652"/>
      </dsp:txXfrm>
    </dsp:sp>
    <dsp:sp modelId="{835D4692-DF89-4C2A-AD43-976C0154EAC5}">
      <dsp:nvSpPr>
        <dsp:cNvPr id="0" name=""/>
        <dsp:cNvSpPr/>
      </dsp:nvSpPr>
      <dsp:spPr>
        <a:xfrm>
          <a:off x="1213095" y="562143"/>
          <a:ext cx="4486576" cy="4486576"/>
        </a:xfrm>
        <a:custGeom>
          <a:avLst/>
          <a:gdLst/>
          <a:ahLst/>
          <a:cxnLst/>
          <a:rect l="0" t="0" r="0" b="0"/>
          <a:pathLst>
            <a:path>
              <a:moveTo>
                <a:pt x="2518446" y="4469637"/>
              </a:moveTo>
              <a:arcTo wR="2243288" hR="2243288" stAng="4977266" swAng="84546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ADAE79-F6D6-4477-92AD-31BAF51241D5}">
      <dsp:nvSpPr>
        <dsp:cNvPr id="0" name=""/>
        <dsp:cNvSpPr/>
      </dsp:nvSpPr>
      <dsp:spPr>
        <a:xfrm>
          <a:off x="1273716" y="4058627"/>
          <a:ext cx="1728191" cy="11233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4. IMPLEMENT</a:t>
          </a:r>
          <a:endParaRPr lang="en-US" sz="1900" b="1" kern="1200" dirty="0"/>
        </a:p>
      </dsp:txBody>
      <dsp:txXfrm>
        <a:off x="1328552" y="4113463"/>
        <a:ext cx="1618519" cy="1013652"/>
      </dsp:txXfrm>
    </dsp:sp>
    <dsp:sp modelId="{642E89C1-46BD-4983-A5BF-DF51BA0933E7}">
      <dsp:nvSpPr>
        <dsp:cNvPr id="0" name=""/>
        <dsp:cNvSpPr/>
      </dsp:nvSpPr>
      <dsp:spPr>
        <a:xfrm>
          <a:off x="1213095" y="562143"/>
          <a:ext cx="4486576" cy="4486576"/>
        </a:xfrm>
        <a:custGeom>
          <a:avLst/>
          <a:gdLst/>
          <a:ahLst/>
          <a:cxnLst/>
          <a:rect l="0" t="0" r="0" b="0"/>
          <a:pathLst>
            <a:path>
              <a:moveTo>
                <a:pt x="237942" y="3248737"/>
              </a:moveTo>
              <a:arcTo wR="2243288" hR="2243288" stAng="9202291" swAng="135941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2ABA60-DA26-480E-B16F-05339058C561}">
      <dsp:nvSpPr>
        <dsp:cNvPr id="0" name=""/>
        <dsp:cNvSpPr/>
      </dsp:nvSpPr>
      <dsp:spPr>
        <a:xfrm>
          <a:off x="458794" y="1550555"/>
          <a:ext cx="1728191" cy="11233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5.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EVALUATE &amp;  IMPROVE</a:t>
          </a:r>
          <a:endParaRPr lang="en-US" sz="1900" b="1" kern="1200" dirty="0"/>
        </a:p>
      </dsp:txBody>
      <dsp:txXfrm>
        <a:off x="513630" y="1605391"/>
        <a:ext cx="1618519" cy="1013652"/>
      </dsp:txXfrm>
    </dsp:sp>
    <dsp:sp modelId="{97100D85-1878-4AEB-94F0-1E4F28519E21}">
      <dsp:nvSpPr>
        <dsp:cNvPr id="0" name=""/>
        <dsp:cNvSpPr/>
      </dsp:nvSpPr>
      <dsp:spPr>
        <a:xfrm>
          <a:off x="1213095" y="562143"/>
          <a:ext cx="4486576" cy="4486576"/>
        </a:xfrm>
        <a:custGeom>
          <a:avLst/>
          <a:gdLst/>
          <a:ahLst/>
          <a:cxnLst/>
          <a:rect l="0" t="0" r="0" b="0"/>
          <a:pathLst>
            <a:path>
              <a:moveTo>
                <a:pt x="539673" y="783822"/>
              </a:moveTo>
              <a:arcTo wR="2243288" hR="2243288" stAng="13235176" swAng="121113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B72928-6174-425E-B4E5-FB09CBC115EA}">
      <dsp:nvSpPr>
        <dsp:cNvPr id="0" name=""/>
        <dsp:cNvSpPr/>
      </dsp:nvSpPr>
      <dsp:spPr>
        <a:xfrm>
          <a:off x="426713" y="0"/>
          <a:ext cx="5593065" cy="40290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B95686-8C79-4855-827C-F302F8066F0B}">
      <dsp:nvSpPr>
        <dsp:cNvPr id="0" name=""/>
        <dsp:cNvSpPr/>
      </dsp:nvSpPr>
      <dsp:spPr>
        <a:xfrm>
          <a:off x="1295401" y="2590800"/>
          <a:ext cx="167609" cy="1676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394728-EB0B-4EBF-BFDC-8A0B7176A386}">
      <dsp:nvSpPr>
        <dsp:cNvPr id="0" name=""/>
        <dsp:cNvSpPr/>
      </dsp:nvSpPr>
      <dsp:spPr>
        <a:xfrm>
          <a:off x="1175948" y="2864672"/>
          <a:ext cx="1502039" cy="1164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813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n-US" sz="1800" kern="1200" dirty="0" smtClean="0">
            <a:effectLst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/>
            </a:rPr>
            <a:t>Commitment</a:t>
          </a:r>
          <a:endParaRPr lang="en-US" sz="1800" kern="1200" dirty="0"/>
        </a:p>
      </dsp:txBody>
      <dsp:txXfrm>
        <a:off x="1175948" y="2864672"/>
        <a:ext cx="1502039" cy="1164402"/>
      </dsp:txXfrm>
    </dsp:sp>
    <dsp:sp modelId="{250F19B4-0C25-4243-94F5-D37AA2639F5A}">
      <dsp:nvSpPr>
        <dsp:cNvPr id="0" name=""/>
        <dsp:cNvSpPr/>
      </dsp:nvSpPr>
      <dsp:spPr>
        <a:xfrm>
          <a:off x="2743201" y="1524002"/>
          <a:ext cx="302986" cy="3217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43CE1D-DFAA-49E4-A4F0-FC520B763C86}">
      <dsp:nvSpPr>
        <dsp:cNvPr id="0" name=""/>
        <dsp:cNvSpPr/>
      </dsp:nvSpPr>
      <dsp:spPr>
        <a:xfrm>
          <a:off x="2743207" y="1837258"/>
          <a:ext cx="1547164" cy="2191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546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 smtClean="0">
            <a:effectLst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kern="1200" dirty="0" smtClean="0">
              <a:effectLst/>
            </a:rPr>
            <a:t>Achievement</a:t>
          </a:r>
          <a:endParaRPr lang="en-US" sz="1800" kern="1200" dirty="0"/>
        </a:p>
      </dsp:txBody>
      <dsp:txXfrm>
        <a:off x="2743207" y="1837258"/>
        <a:ext cx="1547164" cy="2191816"/>
      </dsp:txXfrm>
    </dsp:sp>
    <dsp:sp modelId="{1F59BCD1-15FC-43AE-BFBA-17178D6C6C50}">
      <dsp:nvSpPr>
        <dsp:cNvPr id="0" name=""/>
        <dsp:cNvSpPr/>
      </dsp:nvSpPr>
      <dsp:spPr>
        <a:xfrm>
          <a:off x="5105402" y="761999"/>
          <a:ext cx="419023" cy="4190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B85213-98C1-48B5-B65F-155135368401}">
      <dsp:nvSpPr>
        <dsp:cNvPr id="0" name=""/>
        <dsp:cNvSpPr/>
      </dsp:nvSpPr>
      <dsp:spPr>
        <a:xfrm>
          <a:off x="4764206" y="1215090"/>
          <a:ext cx="1547164" cy="2800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2032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 smtClean="0">
            <a:effectLst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/>
            </a:rPr>
            <a:t>Excellence</a:t>
          </a:r>
          <a:endParaRPr lang="en-US" sz="1800" kern="1200" dirty="0"/>
        </a:p>
      </dsp:txBody>
      <dsp:txXfrm>
        <a:off x="4764206" y="1215090"/>
        <a:ext cx="1547164" cy="28002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7417C-C5B2-43C6-8CBF-759E1D32F06E}">
      <dsp:nvSpPr>
        <dsp:cNvPr id="0" name=""/>
        <dsp:cNvSpPr/>
      </dsp:nvSpPr>
      <dsp:spPr>
        <a:xfrm>
          <a:off x="0" y="258599"/>
          <a:ext cx="4267199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BF8346-5B76-4046-8A1E-255EC4F7FA03}">
      <dsp:nvSpPr>
        <dsp:cNvPr id="0" name=""/>
        <dsp:cNvSpPr/>
      </dsp:nvSpPr>
      <dsp:spPr>
        <a:xfrm>
          <a:off x="213360" y="66719"/>
          <a:ext cx="298704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2903" tIns="0" rIns="112903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1. Management cares about the </a:t>
          </a:r>
          <a:r>
            <a:rPr lang="en-US" sz="1300" kern="1200" dirty="0" smtClean="0"/>
            <a:t>well-being </a:t>
          </a:r>
          <a:r>
            <a:rPr lang="en-US" sz="1300" kern="1200" dirty="0" smtClean="0"/>
            <a:t>of employees.</a:t>
          </a:r>
          <a:endParaRPr lang="en-US" sz="1300" kern="1200" dirty="0"/>
        </a:p>
      </dsp:txBody>
      <dsp:txXfrm>
        <a:off x="232094" y="85453"/>
        <a:ext cx="2949572" cy="346292"/>
      </dsp:txXfrm>
    </dsp:sp>
    <dsp:sp modelId="{166FA90F-E143-4E39-9C93-1C76DF547DA9}">
      <dsp:nvSpPr>
        <dsp:cNvPr id="0" name=""/>
        <dsp:cNvSpPr/>
      </dsp:nvSpPr>
      <dsp:spPr>
        <a:xfrm>
          <a:off x="0" y="848279"/>
          <a:ext cx="4267199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9957E1-F2B2-43DC-94DD-3315BD3E44C6}">
      <dsp:nvSpPr>
        <dsp:cNvPr id="0" name=""/>
        <dsp:cNvSpPr/>
      </dsp:nvSpPr>
      <dsp:spPr>
        <a:xfrm>
          <a:off x="213360" y="656400"/>
          <a:ext cx="298704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2903" tIns="0" rIns="112903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2. My job is interesting.</a:t>
          </a:r>
          <a:endParaRPr lang="en-US" sz="1300" kern="1200" dirty="0"/>
        </a:p>
      </dsp:txBody>
      <dsp:txXfrm>
        <a:off x="232094" y="675134"/>
        <a:ext cx="2949572" cy="346292"/>
      </dsp:txXfrm>
    </dsp:sp>
    <dsp:sp modelId="{8DDE338E-E486-4E46-A9CE-ECFB13EA1363}">
      <dsp:nvSpPr>
        <dsp:cNvPr id="0" name=""/>
        <dsp:cNvSpPr/>
      </dsp:nvSpPr>
      <dsp:spPr>
        <a:xfrm>
          <a:off x="0" y="1447003"/>
          <a:ext cx="4267199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7DB62B-1812-4606-8E8A-98380DFBAF24}">
      <dsp:nvSpPr>
        <dsp:cNvPr id="0" name=""/>
        <dsp:cNvSpPr/>
      </dsp:nvSpPr>
      <dsp:spPr>
        <a:xfrm>
          <a:off x="213360" y="1246080"/>
          <a:ext cx="298704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2903" tIns="0" rIns="112903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3. I trust the managers of this organization.</a:t>
          </a:r>
          <a:endParaRPr lang="en-US" sz="1300" kern="1200" dirty="0"/>
        </a:p>
      </dsp:txBody>
      <dsp:txXfrm>
        <a:off x="232094" y="1264814"/>
        <a:ext cx="2949572" cy="346292"/>
      </dsp:txXfrm>
    </dsp:sp>
    <dsp:sp modelId="{D68D3D46-9A69-4D5B-9816-F7CE7C1363AD}">
      <dsp:nvSpPr>
        <dsp:cNvPr id="0" name=""/>
        <dsp:cNvSpPr/>
      </dsp:nvSpPr>
      <dsp:spPr>
        <a:xfrm>
          <a:off x="0" y="2027640"/>
          <a:ext cx="4267199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52D9FC-D21C-4913-A415-07397EDD20F1}">
      <dsp:nvSpPr>
        <dsp:cNvPr id="0" name=""/>
        <dsp:cNvSpPr/>
      </dsp:nvSpPr>
      <dsp:spPr>
        <a:xfrm>
          <a:off x="213360" y="1835760"/>
          <a:ext cx="298704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2903" tIns="0" rIns="112903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4. My job enables me to use my skills and abilities.</a:t>
          </a:r>
          <a:endParaRPr lang="en-US" sz="1300" kern="1200" dirty="0"/>
        </a:p>
      </dsp:txBody>
      <dsp:txXfrm>
        <a:off x="232094" y="1854494"/>
        <a:ext cx="2949572" cy="346292"/>
      </dsp:txXfrm>
    </dsp:sp>
    <dsp:sp modelId="{E8A16DA0-B9D9-4348-B956-C785B93BEB0C}">
      <dsp:nvSpPr>
        <dsp:cNvPr id="0" name=""/>
        <dsp:cNvSpPr/>
      </dsp:nvSpPr>
      <dsp:spPr>
        <a:xfrm>
          <a:off x="0" y="2617320"/>
          <a:ext cx="4267199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363AF3-A7DA-4BA5-A326-E70746E82D60}">
      <dsp:nvSpPr>
        <dsp:cNvPr id="0" name=""/>
        <dsp:cNvSpPr/>
      </dsp:nvSpPr>
      <dsp:spPr>
        <a:xfrm>
          <a:off x="213360" y="2425440"/>
          <a:ext cx="298704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2903" tIns="0" rIns="112903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5. Satisfaction with work schedule.</a:t>
          </a:r>
          <a:endParaRPr lang="en-US" sz="1300" kern="1200" dirty="0"/>
        </a:p>
      </dsp:txBody>
      <dsp:txXfrm>
        <a:off x="232094" y="2444174"/>
        <a:ext cx="2949572" cy="346292"/>
      </dsp:txXfrm>
    </dsp:sp>
    <dsp:sp modelId="{55077CBE-08FA-44ED-9694-88B78D2826E2}">
      <dsp:nvSpPr>
        <dsp:cNvPr id="0" name=""/>
        <dsp:cNvSpPr/>
      </dsp:nvSpPr>
      <dsp:spPr>
        <a:xfrm>
          <a:off x="0" y="3207000"/>
          <a:ext cx="4267199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77B830-341B-4C3E-98D2-0C8FC7C4356D}">
      <dsp:nvSpPr>
        <dsp:cNvPr id="0" name=""/>
        <dsp:cNvSpPr/>
      </dsp:nvSpPr>
      <dsp:spPr>
        <a:xfrm>
          <a:off x="213360" y="3015120"/>
          <a:ext cx="298704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2903" tIns="0" rIns="112903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6. Management keeps me informed about important issues.</a:t>
          </a:r>
          <a:endParaRPr lang="en-US" sz="1300" kern="1200" dirty="0"/>
        </a:p>
      </dsp:txBody>
      <dsp:txXfrm>
        <a:off x="232094" y="3033854"/>
        <a:ext cx="2949572" cy="346292"/>
      </dsp:txXfrm>
    </dsp:sp>
    <dsp:sp modelId="{BAFCDB05-28EB-4671-B4EB-CDAF5CF0F6AB}">
      <dsp:nvSpPr>
        <dsp:cNvPr id="0" name=""/>
        <dsp:cNvSpPr/>
      </dsp:nvSpPr>
      <dsp:spPr>
        <a:xfrm>
          <a:off x="0" y="3796680"/>
          <a:ext cx="4267199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6C846E-5284-411C-B23E-39FCFA5654FA}">
      <dsp:nvSpPr>
        <dsp:cNvPr id="0" name=""/>
        <dsp:cNvSpPr/>
      </dsp:nvSpPr>
      <dsp:spPr>
        <a:xfrm>
          <a:off x="213360" y="3604800"/>
          <a:ext cx="298704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2903" tIns="0" rIns="112903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7. I feel I belong to a team.</a:t>
          </a:r>
          <a:endParaRPr lang="en-US" sz="1300" kern="1200" dirty="0"/>
        </a:p>
      </dsp:txBody>
      <dsp:txXfrm>
        <a:off x="232094" y="3623534"/>
        <a:ext cx="2949572" cy="3462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D11FDD-A93C-4F56-A515-89096E872CF3}">
      <dsp:nvSpPr>
        <dsp:cNvPr id="0" name=""/>
        <dsp:cNvSpPr/>
      </dsp:nvSpPr>
      <dsp:spPr>
        <a:xfrm rot="16200000">
          <a:off x="542032" y="-542032"/>
          <a:ext cx="2096120" cy="3180184"/>
        </a:xfrm>
        <a:prstGeom prst="round1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/>
            <a:t>Relationships</a:t>
          </a:r>
          <a:endParaRPr lang="en-US" sz="3100" b="1" kern="1200" dirty="0"/>
        </a:p>
      </dsp:txBody>
      <dsp:txXfrm rot="5400000">
        <a:off x="-1" y="1"/>
        <a:ext cx="3180184" cy="1572090"/>
      </dsp:txXfrm>
    </dsp:sp>
    <dsp:sp modelId="{3A407274-05EB-4509-AA93-1C3252596032}">
      <dsp:nvSpPr>
        <dsp:cNvPr id="0" name=""/>
        <dsp:cNvSpPr/>
      </dsp:nvSpPr>
      <dsp:spPr>
        <a:xfrm>
          <a:off x="3180184" y="0"/>
          <a:ext cx="3180184" cy="2096120"/>
        </a:xfrm>
        <a:prstGeom prst="round1Rect">
          <a:avLst/>
        </a:prstGeom>
        <a:gradFill rotWithShape="0">
          <a:gsLst>
            <a:gs pos="0">
              <a:schemeClr val="accent5">
                <a:hueOff val="964461"/>
                <a:satOff val="-2974"/>
                <a:lumOff val="-19151"/>
                <a:alphaOff val="0"/>
                <a:shade val="51000"/>
                <a:satMod val="130000"/>
              </a:schemeClr>
            </a:gs>
            <a:gs pos="80000">
              <a:schemeClr val="accent5">
                <a:hueOff val="964461"/>
                <a:satOff val="-2974"/>
                <a:lumOff val="-19151"/>
                <a:alphaOff val="0"/>
                <a:shade val="93000"/>
                <a:satMod val="130000"/>
              </a:schemeClr>
            </a:gs>
            <a:gs pos="100000">
              <a:schemeClr val="accent5">
                <a:hueOff val="964461"/>
                <a:satOff val="-2974"/>
                <a:lumOff val="-1915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/>
            <a:t>Tasks</a:t>
          </a:r>
          <a:endParaRPr lang="en-US" sz="3100" b="1" kern="1200" dirty="0"/>
        </a:p>
      </dsp:txBody>
      <dsp:txXfrm>
        <a:off x="3180184" y="0"/>
        <a:ext cx="3180184" cy="1572090"/>
      </dsp:txXfrm>
    </dsp:sp>
    <dsp:sp modelId="{08536580-E374-4C58-9A5C-18667D6DCD29}">
      <dsp:nvSpPr>
        <dsp:cNvPr id="0" name=""/>
        <dsp:cNvSpPr/>
      </dsp:nvSpPr>
      <dsp:spPr>
        <a:xfrm rot="10800000">
          <a:off x="0" y="2096120"/>
          <a:ext cx="3180184" cy="2096120"/>
        </a:xfrm>
        <a:prstGeom prst="round1Rect">
          <a:avLst/>
        </a:prstGeom>
        <a:gradFill rotWithShape="0">
          <a:gsLst>
            <a:gs pos="0">
              <a:schemeClr val="accent5">
                <a:hueOff val="1928922"/>
                <a:satOff val="-5948"/>
                <a:lumOff val="-38301"/>
                <a:alphaOff val="0"/>
                <a:shade val="51000"/>
                <a:satMod val="130000"/>
              </a:schemeClr>
            </a:gs>
            <a:gs pos="80000">
              <a:schemeClr val="accent5">
                <a:hueOff val="1928922"/>
                <a:satOff val="-5948"/>
                <a:lumOff val="-38301"/>
                <a:alphaOff val="0"/>
                <a:shade val="93000"/>
                <a:satMod val="130000"/>
              </a:schemeClr>
            </a:gs>
            <a:gs pos="100000">
              <a:schemeClr val="accent5">
                <a:hueOff val="1928922"/>
                <a:satOff val="-5948"/>
                <a:lumOff val="-3830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/>
            <a:t>Environment</a:t>
          </a:r>
          <a:endParaRPr lang="en-US" sz="3100" b="1" kern="1200" dirty="0"/>
        </a:p>
      </dsp:txBody>
      <dsp:txXfrm rot="10800000">
        <a:off x="0" y="2620149"/>
        <a:ext cx="3180184" cy="1572090"/>
      </dsp:txXfrm>
    </dsp:sp>
    <dsp:sp modelId="{368F6FDD-A45A-406D-BA6F-177BB63C7F0F}">
      <dsp:nvSpPr>
        <dsp:cNvPr id="0" name=""/>
        <dsp:cNvSpPr/>
      </dsp:nvSpPr>
      <dsp:spPr>
        <a:xfrm rot="5400000">
          <a:off x="3722215" y="1554088"/>
          <a:ext cx="2096120" cy="3180184"/>
        </a:xfrm>
        <a:prstGeom prst="round1Rect">
          <a:avLst/>
        </a:prstGeom>
        <a:gradFill rotWithShape="0">
          <a:gsLst>
            <a:gs pos="0">
              <a:schemeClr val="accent5">
                <a:hueOff val="2893383"/>
                <a:satOff val="-8922"/>
                <a:lumOff val="-57452"/>
                <a:alphaOff val="0"/>
                <a:shade val="51000"/>
                <a:satMod val="130000"/>
              </a:schemeClr>
            </a:gs>
            <a:gs pos="80000">
              <a:schemeClr val="accent5">
                <a:hueOff val="2893383"/>
                <a:satOff val="-8922"/>
                <a:lumOff val="-57452"/>
                <a:alphaOff val="0"/>
                <a:shade val="93000"/>
                <a:satMod val="130000"/>
              </a:schemeClr>
            </a:gs>
            <a:gs pos="100000">
              <a:schemeClr val="accent5">
                <a:hueOff val="2893383"/>
                <a:satOff val="-8922"/>
                <a:lumOff val="-574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/>
            <a:t>Economics</a:t>
          </a:r>
          <a:endParaRPr lang="en-US" sz="3100" b="1" kern="1200" dirty="0"/>
        </a:p>
      </dsp:txBody>
      <dsp:txXfrm rot="-5400000">
        <a:off x="3180184" y="2620149"/>
        <a:ext cx="3180184" cy="1572090"/>
      </dsp:txXfrm>
    </dsp:sp>
    <dsp:sp modelId="{E74C621A-1D07-4F83-9857-022DBE3527E9}">
      <dsp:nvSpPr>
        <dsp:cNvPr id="0" name=""/>
        <dsp:cNvSpPr/>
      </dsp:nvSpPr>
      <dsp:spPr>
        <a:xfrm>
          <a:off x="1978093" y="1353312"/>
          <a:ext cx="2404180" cy="1485614"/>
        </a:xfrm>
        <a:prstGeom prst="round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Vision of a Great Job</a:t>
          </a:r>
          <a:endParaRPr lang="en-US" sz="3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50615" y="1425834"/>
        <a:ext cx="2259136" cy="13405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7" tIns="47418" rIns="94837" bIns="47418" numCol="1" anchor="t" anchorCtr="0" compatLnSpc="1">
            <a:prstTxWarp prst="textNoShape">
              <a:avLst/>
            </a:prstTxWarp>
          </a:bodyPr>
          <a:lstStyle>
            <a:lvl1pPr algn="l" defTabSz="946150">
              <a:spcBef>
                <a:spcPct val="0"/>
              </a:spcBef>
              <a:buClrTx/>
              <a:defRPr sz="1200" b="0">
                <a:latin typeface="Arial" charset="0"/>
              </a:defRPr>
            </a:lvl1pPr>
          </a:lstStyle>
          <a:p>
            <a:endParaRPr lang="en-CA" dirty="0"/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7" tIns="47418" rIns="94837" bIns="47418" numCol="1" anchor="t" anchorCtr="0" compatLnSpc="1">
            <a:prstTxWarp prst="textNoShape">
              <a:avLst/>
            </a:prstTxWarp>
          </a:bodyPr>
          <a:lstStyle>
            <a:lvl1pPr algn="r" defTabSz="946150">
              <a:spcBef>
                <a:spcPct val="0"/>
              </a:spcBef>
              <a:buClrTx/>
              <a:defRPr sz="1200" b="0">
                <a:latin typeface="Arial" charset="0"/>
              </a:defRPr>
            </a:lvl1pPr>
          </a:lstStyle>
          <a:p>
            <a:endParaRPr lang="en-CA" dirty="0"/>
          </a:p>
        </p:txBody>
      </p:sp>
      <p:sp>
        <p:nvSpPr>
          <p:cNvPr id="261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7" tIns="47418" rIns="94837" bIns="47418" numCol="1" anchor="b" anchorCtr="0" compatLnSpc="1">
            <a:prstTxWarp prst="textNoShape">
              <a:avLst/>
            </a:prstTxWarp>
          </a:bodyPr>
          <a:lstStyle>
            <a:lvl1pPr algn="l" defTabSz="946150">
              <a:spcBef>
                <a:spcPct val="0"/>
              </a:spcBef>
              <a:buClrTx/>
              <a:defRPr sz="1200" b="0">
                <a:latin typeface="Arial" charset="0"/>
              </a:defRPr>
            </a:lvl1pPr>
          </a:lstStyle>
          <a:p>
            <a:endParaRPr lang="en-CA" dirty="0"/>
          </a:p>
        </p:txBody>
      </p:sp>
      <p:sp>
        <p:nvSpPr>
          <p:cNvPr id="261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7" tIns="47418" rIns="94837" bIns="47418" numCol="1" anchor="b" anchorCtr="0" compatLnSpc="1">
            <a:prstTxWarp prst="textNoShape">
              <a:avLst/>
            </a:prstTxWarp>
          </a:bodyPr>
          <a:lstStyle>
            <a:lvl1pPr algn="r" defTabSz="946150">
              <a:spcBef>
                <a:spcPct val="0"/>
              </a:spcBef>
              <a:buClrTx/>
              <a:defRPr sz="1200" b="0">
                <a:latin typeface="Arial" charset="0"/>
              </a:defRPr>
            </a:lvl1pPr>
          </a:lstStyle>
          <a:p>
            <a:fld id="{8CF83A07-9FBA-4685-BCC2-DF5938279D10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501585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39" tIns="48320" rIns="96639" bIns="48320" numCol="1" anchor="t" anchorCtr="0" compatLnSpc="1">
            <a:prstTxWarp prst="textNoShape">
              <a:avLst/>
            </a:prstTxWarp>
          </a:bodyPr>
          <a:lstStyle>
            <a:lvl1pPr algn="l" defTabSz="966788">
              <a:spcBef>
                <a:spcPct val="0"/>
              </a:spcBef>
              <a:buClrTx/>
              <a:defRPr sz="1200" b="0">
                <a:latin typeface="Arial" charset="0"/>
              </a:defRPr>
            </a:lvl1pPr>
          </a:lstStyle>
          <a:p>
            <a:endParaRPr lang="en-CA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39" tIns="48320" rIns="96639" bIns="48320" numCol="1" anchor="t" anchorCtr="0" compatLnSpc="1">
            <a:prstTxWarp prst="textNoShape">
              <a:avLst/>
            </a:prstTxWarp>
          </a:bodyPr>
          <a:lstStyle>
            <a:lvl1pPr algn="r" defTabSz="966788">
              <a:spcBef>
                <a:spcPct val="0"/>
              </a:spcBef>
              <a:buClrTx/>
              <a:defRPr sz="1200" b="0">
                <a:latin typeface="Arial" charset="0"/>
              </a:defRPr>
            </a:lvl1pPr>
          </a:lstStyle>
          <a:p>
            <a:endParaRPr lang="en-CA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39" tIns="48320" rIns="96639" bIns="48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39" tIns="48320" rIns="96639" bIns="48320" numCol="1" anchor="b" anchorCtr="0" compatLnSpc="1">
            <a:prstTxWarp prst="textNoShape">
              <a:avLst/>
            </a:prstTxWarp>
          </a:bodyPr>
          <a:lstStyle>
            <a:lvl1pPr algn="l" defTabSz="966788">
              <a:spcBef>
                <a:spcPct val="0"/>
              </a:spcBef>
              <a:buClrTx/>
              <a:defRPr sz="1200" b="0">
                <a:latin typeface="Arial" charset="0"/>
              </a:defRPr>
            </a:lvl1pPr>
          </a:lstStyle>
          <a:p>
            <a:endParaRPr lang="en-CA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39" tIns="48320" rIns="96639" bIns="48320" numCol="1" anchor="b" anchorCtr="0" compatLnSpc="1">
            <a:prstTxWarp prst="textNoShape">
              <a:avLst/>
            </a:prstTxWarp>
          </a:bodyPr>
          <a:lstStyle>
            <a:lvl1pPr algn="r" defTabSz="966788">
              <a:spcBef>
                <a:spcPct val="0"/>
              </a:spcBef>
              <a:buClrTx/>
              <a:defRPr sz="1200" b="0">
                <a:latin typeface="Arial" charset="0"/>
              </a:defRPr>
            </a:lvl1pPr>
          </a:lstStyle>
          <a:p>
            <a:fld id="{A10457EF-52EB-458A-AF2A-A21BBAED8F02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694334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8122DB-D281-40C4-A386-502FC7F30909}" type="slidenum">
              <a:rPr lang="en-CA"/>
              <a:pPr/>
              <a:t>1</a:t>
            </a:fld>
            <a:endParaRPr lang="en-CA" dirty="0"/>
          </a:p>
        </p:txBody>
      </p:sp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19138"/>
            <a:ext cx="4800600" cy="3600450"/>
          </a:xfrm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167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66479">
              <a:spcBef>
                <a:spcPct val="20000"/>
              </a:spcBef>
              <a:buClr>
                <a:srgbClr val="3366FF"/>
              </a:buClr>
              <a:defRPr sz="2900" b="1">
                <a:solidFill>
                  <a:schemeClr val="tx1"/>
                </a:solidFill>
                <a:latin typeface="Myriad Pro"/>
              </a:defRPr>
            </a:lvl1pPr>
            <a:lvl2pPr marL="770549" indent="-296365" algn="ctr" defTabSz="966479">
              <a:spcBef>
                <a:spcPct val="20000"/>
              </a:spcBef>
              <a:buClr>
                <a:srgbClr val="3366FF"/>
              </a:buClr>
              <a:defRPr sz="2900" b="1">
                <a:solidFill>
                  <a:schemeClr val="tx1"/>
                </a:solidFill>
                <a:latin typeface="Myriad Pro"/>
              </a:defRPr>
            </a:lvl2pPr>
            <a:lvl3pPr marL="1185461" indent="-237093" algn="ctr" defTabSz="966479">
              <a:spcBef>
                <a:spcPct val="20000"/>
              </a:spcBef>
              <a:buClr>
                <a:srgbClr val="3366FF"/>
              </a:buClr>
              <a:defRPr sz="2900" b="1">
                <a:solidFill>
                  <a:schemeClr val="tx1"/>
                </a:solidFill>
                <a:latin typeface="Myriad Pro"/>
              </a:defRPr>
            </a:lvl3pPr>
            <a:lvl4pPr marL="1659644" indent="-237093" algn="ctr" defTabSz="966479">
              <a:spcBef>
                <a:spcPct val="20000"/>
              </a:spcBef>
              <a:buClr>
                <a:srgbClr val="3366FF"/>
              </a:buClr>
              <a:defRPr sz="2900" b="1">
                <a:solidFill>
                  <a:schemeClr val="tx1"/>
                </a:solidFill>
                <a:latin typeface="Myriad Pro"/>
              </a:defRPr>
            </a:lvl4pPr>
            <a:lvl5pPr marL="2133829" indent="-237093" algn="ctr" defTabSz="966479">
              <a:spcBef>
                <a:spcPct val="20000"/>
              </a:spcBef>
              <a:buClr>
                <a:srgbClr val="3366FF"/>
              </a:buClr>
              <a:defRPr sz="2900" b="1">
                <a:solidFill>
                  <a:schemeClr val="tx1"/>
                </a:solidFill>
                <a:latin typeface="Myriad Pro"/>
              </a:defRPr>
            </a:lvl5pPr>
            <a:lvl6pPr marL="2608013" indent="-237093" algn="ctr" defTabSz="966479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defRPr sz="2900" b="1">
                <a:solidFill>
                  <a:schemeClr val="tx1"/>
                </a:solidFill>
                <a:latin typeface="Myriad Pro"/>
              </a:defRPr>
            </a:lvl6pPr>
            <a:lvl7pPr marL="3082196" indent="-237093" algn="ctr" defTabSz="966479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defRPr sz="2900" b="1">
                <a:solidFill>
                  <a:schemeClr val="tx1"/>
                </a:solidFill>
                <a:latin typeface="Myriad Pro"/>
              </a:defRPr>
            </a:lvl7pPr>
            <a:lvl8pPr marL="3556381" indent="-237093" algn="ctr" defTabSz="966479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defRPr sz="2900" b="1">
                <a:solidFill>
                  <a:schemeClr val="tx1"/>
                </a:solidFill>
                <a:latin typeface="Myriad Pro"/>
              </a:defRPr>
            </a:lvl8pPr>
            <a:lvl9pPr marL="4030564" indent="-237093" algn="ctr" defTabSz="966479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defRPr sz="2900" b="1">
                <a:solidFill>
                  <a:schemeClr val="tx1"/>
                </a:solidFill>
                <a:latin typeface="Myriad Pro"/>
              </a:defRPr>
            </a:lvl9pPr>
          </a:lstStyle>
          <a:p>
            <a:pPr algn="r">
              <a:spcBef>
                <a:spcPct val="0"/>
              </a:spcBef>
              <a:buClrTx/>
            </a:pPr>
            <a:fld id="{07B8A499-5172-441B-BB19-7E78B502F028}" type="slidenum">
              <a:rPr lang="en-US" sz="1200" b="0">
                <a:latin typeface="Arial" pitchFamily="34" charset="0"/>
              </a:rPr>
              <a:pPr algn="r">
                <a:spcBef>
                  <a:spcPct val="0"/>
                </a:spcBef>
                <a:buClrTx/>
              </a:pPr>
              <a:t>2</a:t>
            </a:fld>
            <a:endParaRPr lang="en-US" sz="1200" b="0" dirty="0">
              <a:latin typeface="Arial" pitchFamily="34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433EFA-EA6A-4264-80F6-C3CDC07D2A0D}" type="slidenum">
              <a:rPr lang="en-CA"/>
              <a:pPr/>
              <a:t>17</a:t>
            </a:fld>
            <a:endParaRPr lang="en-CA" dirty="0"/>
          </a:p>
        </p:txBody>
      </p:sp>
      <p:sp>
        <p:nvSpPr>
          <p:cNvPr id="635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35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433EFA-EA6A-4264-80F6-C3CDC07D2A0D}" type="slidenum">
              <a:rPr lang="en-CA"/>
              <a:pPr/>
              <a:t>18</a:t>
            </a:fld>
            <a:endParaRPr lang="en-CA" dirty="0"/>
          </a:p>
        </p:txBody>
      </p:sp>
      <p:sp>
        <p:nvSpPr>
          <p:cNvPr id="635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35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9" y="4560890"/>
            <a:ext cx="5851525" cy="4319587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66621" eaLnBrk="0" hangingPunct="0">
              <a:defRPr sz="2900" b="1">
                <a:solidFill>
                  <a:schemeClr val="tx1"/>
                </a:solidFill>
                <a:latin typeface="Myriad Pro" pitchFamily="34" charset="0"/>
              </a:defRPr>
            </a:lvl1pPr>
            <a:lvl2pPr marL="785483" indent="-302995" defTabSz="966621" eaLnBrk="0" hangingPunct="0">
              <a:defRPr sz="2900" b="1">
                <a:solidFill>
                  <a:schemeClr val="tx1"/>
                </a:solidFill>
                <a:latin typeface="Myriad Pro" pitchFamily="34" charset="0"/>
              </a:defRPr>
            </a:lvl2pPr>
            <a:lvl3pPr marL="1208688" indent="-242067" defTabSz="966621" eaLnBrk="0" hangingPunct="0">
              <a:defRPr sz="2900" b="1">
                <a:solidFill>
                  <a:schemeClr val="tx1"/>
                </a:solidFill>
                <a:latin typeface="Myriad Pro" pitchFamily="34" charset="0"/>
              </a:defRPr>
            </a:lvl3pPr>
            <a:lvl4pPr marL="1691176" indent="-242067" defTabSz="966621" eaLnBrk="0" hangingPunct="0">
              <a:defRPr sz="2900" b="1">
                <a:solidFill>
                  <a:schemeClr val="tx1"/>
                </a:solidFill>
                <a:latin typeface="Myriad Pro" pitchFamily="34" charset="0"/>
              </a:defRPr>
            </a:lvl4pPr>
            <a:lvl5pPr marL="2175309" indent="-242067" defTabSz="966621" eaLnBrk="0" hangingPunct="0">
              <a:defRPr sz="2900" b="1">
                <a:solidFill>
                  <a:schemeClr val="tx1"/>
                </a:solidFill>
                <a:latin typeface="Myriad Pro" pitchFamily="34" charset="0"/>
              </a:defRPr>
            </a:lvl5pPr>
            <a:lvl6pPr marL="2649563" indent="-242067" algn="ctr" defTabSz="96662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defRPr sz="2900" b="1">
                <a:solidFill>
                  <a:schemeClr val="tx1"/>
                </a:solidFill>
                <a:latin typeface="Myriad Pro" pitchFamily="34" charset="0"/>
              </a:defRPr>
            </a:lvl6pPr>
            <a:lvl7pPr marL="3123817" indent="-242067" algn="ctr" defTabSz="96662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defRPr sz="2900" b="1">
                <a:solidFill>
                  <a:schemeClr val="tx1"/>
                </a:solidFill>
                <a:latin typeface="Myriad Pro" pitchFamily="34" charset="0"/>
              </a:defRPr>
            </a:lvl7pPr>
            <a:lvl8pPr marL="3598070" indent="-242067" algn="ctr" defTabSz="96662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defRPr sz="2900" b="1">
                <a:solidFill>
                  <a:schemeClr val="tx1"/>
                </a:solidFill>
                <a:latin typeface="Myriad Pro" pitchFamily="34" charset="0"/>
              </a:defRPr>
            </a:lvl8pPr>
            <a:lvl9pPr marL="4072324" indent="-242067" algn="ctr" defTabSz="96662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defRPr sz="2900" b="1"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eaLnBrk="1" hangingPunct="1"/>
            <a:fld id="{59D84228-FC02-4D97-8C50-DBE48B53ED1C}" type="slidenum">
              <a:rPr lang="en-CA" sz="1200" b="0">
                <a:latin typeface="Arial" charset="0"/>
              </a:rPr>
              <a:pPr eaLnBrk="1" hangingPunct="1"/>
              <a:t>22</a:t>
            </a:fld>
            <a:endParaRPr lang="en-CA" sz="1200" b="0" dirty="0">
              <a:latin typeface="Arial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17550"/>
            <a:ext cx="4800600" cy="360045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2183" y="4561226"/>
            <a:ext cx="5850835" cy="4321852"/>
          </a:xfrm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433EFA-EA6A-4264-80F6-C3CDC07D2A0D}" type="slidenum">
              <a:rPr lang="en-CA"/>
              <a:pPr/>
              <a:t>29</a:t>
            </a:fld>
            <a:endParaRPr lang="en-CA" dirty="0"/>
          </a:p>
        </p:txBody>
      </p:sp>
      <p:sp>
        <p:nvSpPr>
          <p:cNvPr id="635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35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433EFA-EA6A-4264-80F6-C3CDC07D2A0D}" type="slidenum">
              <a:rPr lang="en-CA"/>
              <a:pPr/>
              <a:t>30</a:t>
            </a:fld>
            <a:endParaRPr lang="en-CA" dirty="0"/>
          </a:p>
        </p:txBody>
      </p:sp>
      <p:sp>
        <p:nvSpPr>
          <p:cNvPr id="635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35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433EFA-EA6A-4264-80F6-C3CDC07D2A0D}" type="slidenum">
              <a:rPr lang="en-CA"/>
              <a:pPr/>
              <a:t>33</a:t>
            </a:fld>
            <a:endParaRPr lang="en-CA" dirty="0"/>
          </a:p>
        </p:txBody>
      </p:sp>
      <p:sp>
        <p:nvSpPr>
          <p:cNvPr id="635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35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40" y="4560890"/>
            <a:ext cx="5851525" cy="4319586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6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842" indent="-285708" defTabSz="9666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2833" indent="-228567" defTabSz="9666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99966" indent="-228567" defTabSz="9666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099" indent="-228567" defTabSz="9666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232" indent="-228567" algn="ctr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365" indent="-228567" algn="ctr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8497" indent="-228567" algn="ctr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5630" indent="-228567" algn="ctr" defTabSz="96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85E3C20-AEF9-4D5C-BD5B-79606A5805B1}" type="slidenum">
              <a:rPr lang="en-US" smtClean="0"/>
              <a:pPr eaLnBrk="1" hangingPunct="1"/>
              <a:t>35</a:t>
            </a:fld>
            <a:endParaRPr lang="en-US" dirty="0" smtClean="0"/>
          </a:p>
        </p:txBody>
      </p:sp>
      <p:sp>
        <p:nvSpPr>
          <p:cNvPr id="54275" name="Rectangle 7"/>
          <p:cNvSpPr txBox="1">
            <a:spLocks noGrp="1" noChangeArrowheads="1"/>
          </p:cNvSpPr>
          <p:nvPr/>
        </p:nvSpPr>
        <p:spPr bwMode="auto">
          <a:xfrm>
            <a:off x="4143375" y="9118601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10" tIns="48306" rIns="96610" bIns="48306" anchor="b"/>
          <a:lstStyle>
            <a:lvl1pPr defTabSz="9667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E19CD18D-1ABE-4D8D-B168-E5A875D18E10}" type="slidenum">
              <a:rPr lang="en-US" sz="1200"/>
              <a:pPr algn="r" eaLnBrk="1" hangingPunct="1"/>
              <a:t>35</a:t>
            </a:fld>
            <a:endParaRPr lang="en-US" sz="1200" dirty="0"/>
          </a:p>
        </p:txBody>
      </p:sp>
      <p:sp>
        <p:nvSpPr>
          <p:cNvPr id="54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19138"/>
            <a:ext cx="4800600" cy="3600450"/>
          </a:xfrm>
          <a:ln/>
        </p:spPr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4" y="4560889"/>
            <a:ext cx="5362575" cy="4321175"/>
          </a:xfrm>
          <a:noFill/>
        </p:spPr>
        <p:txBody>
          <a:bodyPr/>
          <a:lstStyle/>
          <a:p>
            <a:pPr eaLnBrk="1" hangingPunct="1"/>
            <a:endParaRPr lang="en-CA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1551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>
              <a:defRPr sz="2800" b="0"/>
            </a:lvl1pPr>
          </a:lstStyle>
          <a:p>
            <a:pPr lvl="0"/>
            <a:r>
              <a:rPr lang="en-CA" noProof="0" smtClean="0"/>
              <a:t>Click to edit Master title style</a:t>
            </a:r>
          </a:p>
        </p:txBody>
      </p:sp>
      <p:sp>
        <p:nvSpPr>
          <p:cNvPr id="137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b="1"/>
            </a:lvl1pPr>
          </a:lstStyle>
          <a:p>
            <a:pPr lvl="0"/>
            <a:r>
              <a:rPr lang="en-CA" noProof="0" smtClean="0"/>
              <a:t>Click to edit Master subtitle style</a:t>
            </a:r>
          </a:p>
        </p:txBody>
      </p:sp>
      <p:sp>
        <p:nvSpPr>
          <p:cNvPr id="13722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CA" dirty="0" smtClean="0"/>
              <a:t>www.grahamlowe.ca</a:t>
            </a:r>
            <a:endParaRPr lang="en-CA" dirty="0"/>
          </a:p>
        </p:txBody>
      </p:sp>
      <p:sp>
        <p:nvSpPr>
          <p:cNvPr id="13722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1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36754A93-9681-49F0-999C-EAE2FC0F3B34}" type="slidenum">
              <a:rPr lang="en-CA"/>
              <a:pPr/>
              <a:t>‹#›</a:t>
            </a:fld>
            <a:endParaRPr lang="en-CA" dirty="0"/>
          </a:p>
        </p:txBody>
      </p:sp>
      <p:pic>
        <p:nvPicPr>
          <p:cNvPr id="137223" name="Picture 7" descr="graham lowe logo 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04801"/>
            <a:ext cx="1098550" cy="50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224" name="Line 8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9525">
            <a:solidFill>
              <a:srgbClr val="ABA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7225" name="Line 9"/>
          <p:cNvSpPr>
            <a:spLocks noChangeShapeType="1"/>
          </p:cNvSpPr>
          <p:nvPr/>
        </p:nvSpPr>
        <p:spPr bwMode="auto">
          <a:xfrm flipV="1">
            <a:off x="7620000" y="0"/>
            <a:ext cx="0" cy="1066800"/>
          </a:xfrm>
          <a:prstGeom prst="line">
            <a:avLst/>
          </a:prstGeom>
          <a:noFill/>
          <a:ln w="9525">
            <a:solidFill>
              <a:srgbClr val="ABA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 smtClean="0"/>
              <a:t>© 2013 The Graham Lowe Group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F41F88-0DA1-4238-B2AF-39545B26DA11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68251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 smtClean="0"/>
              <a:t>www.grahamlowe.ca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88C10D-60C5-4BCB-B78F-28717BD98177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58945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 smtClean="0"/>
              <a:t>© 2012 The Graham Lowe Group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F7FED5D-6CA6-49E9-9808-33CF5713DC18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1699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 smtClean="0"/>
              <a:t>www.grahamlowe.ca</a:t>
            </a:r>
            <a:endParaRPr lang="en-CA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B17E667-FD2E-45F8-ACEB-8EEC814D5308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43292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 smtClean="0"/>
              <a:t>www.grahamlowe.ca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B9B670-0F66-4DCD-89CE-315678B3B65C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33275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32CD6E-C974-4008-863D-BFE7FBAD1A76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93933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 smtClean="0"/>
              <a:t>www.grahamlowe.ca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0BBD20-C716-4670-BB35-F1A86E5555E7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36193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 smtClean="0"/>
              <a:t>www.grahamlowe.ca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171AA3E-9E4E-40FE-9EF4-4C2329411DB0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97680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 smtClean="0"/>
              <a:t>www.grahamlowe.ca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5C5D41-3699-40A4-9F66-41D298FE66D1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73957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7"/>
            <a:ext cx="2057400" cy="6278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7"/>
            <a:ext cx="6019800" cy="6278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 smtClean="0"/>
              <a:t>www.grahamlowe.ca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060A00-E7C3-4941-B088-34C19ED346D7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67762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8683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219200"/>
            <a:ext cx="8229600" cy="5334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68316" y="6584949"/>
            <a:ext cx="5483225" cy="273051"/>
          </a:xfrm>
        </p:spPr>
        <p:txBody>
          <a:bodyPr/>
          <a:lstStyle>
            <a:lvl1pPr>
              <a:defRPr/>
            </a:lvl1pPr>
          </a:lstStyle>
          <a:p>
            <a:r>
              <a:rPr lang="en-CA" dirty="0" smtClean="0"/>
              <a:t>www.grahamlowe.ca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077200" y="655320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4893EB55-4AAA-4DE3-BBBC-B46B0A2A11C2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06624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8683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334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68316" y="6584949"/>
            <a:ext cx="5483225" cy="273051"/>
          </a:xfrm>
        </p:spPr>
        <p:txBody>
          <a:bodyPr/>
          <a:lstStyle>
            <a:lvl1pPr>
              <a:defRPr/>
            </a:lvl1pPr>
          </a:lstStyle>
          <a:p>
            <a:r>
              <a:rPr lang="en-CA" dirty="0" smtClean="0"/>
              <a:t>www.grahamlowe.ca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077200" y="655320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A7AE8AF9-1DE4-4C6B-B8D9-394B9B000B0F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88358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7"/>
            <a:ext cx="8229600" cy="6278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2010  The Graham Lowe Group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36A28-B2BE-45AB-B001-EB23D2E23F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24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1551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7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 Third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6" y="6584949"/>
            <a:ext cx="5483225" cy="273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en-CA" dirty="0" smtClean="0"/>
              <a:t>www.grahamlowe.ca</a:t>
            </a:r>
            <a:endParaRPr lang="en-CA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6553200"/>
            <a:ext cx="685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defRPr sz="1000" b="0">
                <a:solidFill>
                  <a:schemeClr val="bg1"/>
                </a:solidFill>
              </a:defRPr>
            </a:lvl1pPr>
          </a:lstStyle>
          <a:p>
            <a:fld id="{BA8FD2FA-7B84-46FF-B5B7-CEA3FE810110}" type="slidenum">
              <a:rPr lang="en-CA"/>
              <a:pPr/>
              <a:t>‹#›</a:t>
            </a:fld>
            <a:endParaRPr lang="en-CA" dirty="0"/>
          </a:p>
        </p:txBody>
      </p:sp>
      <p:pic>
        <p:nvPicPr>
          <p:cNvPr id="1032" name="Picture 8" descr="graham lowe logo c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04801"/>
            <a:ext cx="1098550" cy="50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Line 11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9525">
            <a:solidFill>
              <a:srgbClr val="ABA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 flipV="1">
            <a:off x="7620000" y="0"/>
            <a:ext cx="0" cy="1066800"/>
          </a:xfrm>
          <a:prstGeom prst="line">
            <a:avLst/>
          </a:prstGeom>
          <a:noFill/>
          <a:ln w="9525">
            <a:solidFill>
              <a:srgbClr val="ABA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225425" algn="l" rtl="0" fontAlgn="base">
        <a:spcBef>
          <a:spcPct val="20000"/>
        </a:spcBef>
        <a:spcAft>
          <a:spcPct val="0"/>
        </a:spcAft>
        <a:buClr>
          <a:srgbClr val="155180"/>
        </a:buClr>
        <a:buFont typeface="Wingdings" pitchFamily="2" charset="2"/>
        <a:buChar char="ü"/>
        <a:defRPr sz="1600">
          <a:solidFill>
            <a:schemeClr val="tx1"/>
          </a:solidFill>
          <a:latin typeface="+mn-lt"/>
        </a:defRPr>
      </a:lvl2pPr>
      <a:lvl3pPr marL="744538" indent="-117475" algn="l" rtl="0" fontAlgn="base">
        <a:spcBef>
          <a:spcPct val="20000"/>
        </a:spcBef>
        <a:spcAft>
          <a:spcPct val="0"/>
        </a:spcAft>
        <a:buClr>
          <a:srgbClr val="155180"/>
        </a:buClr>
        <a:buFont typeface="Myriad Pro" pitchFamily="34" charset="0"/>
        <a:buChar char="—"/>
        <a:defRPr sz="1600">
          <a:solidFill>
            <a:schemeClr val="tx1"/>
          </a:solidFill>
          <a:latin typeface="+mn-lt"/>
        </a:defRPr>
      </a:lvl3pPr>
      <a:lvl4pPr marL="1084263" indent="-169863" algn="l" rtl="0" fontAlgn="base">
        <a:spcBef>
          <a:spcPct val="20000"/>
        </a:spcBef>
        <a:spcAft>
          <a:spcPct val="0"/>
        </a:spcAft>
        <a:buClr>
          <a:srgbClr val="155180"/>
        </a:buClr>
        <a:buChar char="o"/>
        <a:defRPr sz="1600">
          <a:solidFill>
            <a:schemeClr val="tx1"/>
          </a:solidFill>
          <a:latin typeface="Myriad Pro" pitchFamily="34" charset="0"/>
        </a:defRPr>
      </a:lvl4pPr>
      <a:lvl5pPr marL="1425575" indent="-169863" algn="l" rtl="0" fontAlgn="base">
        <a:spcBef>
          <a:spcPct val="20000"/>
        </a:spcBef>
        <a:spcAft>
          <a:spcPct val="0"/>
        </a:spcAft>
        <a:buClr>
          <a:srgbClr val="155180"/>
        </a:buClr>
        <a:buChar char="»"/>
        <a:defRPr sz="1600">
          <a:solidFill>
            <a:schemeClr val="tx1"/>
          </a:solidFill>
          <a:latin typeface="Myriad Pro" pitchFamily="34" charset="0"/>
        </a:defRPr>
      </a:lvl5pPr>
      <a:lvl6pPr marL="1882775" indent="-169863" algn="l" rtl="0" fontAlgn="base">
        <a:spcBef>
          <a:spcPct val="20000"/>
        </a:spcBef>
        <a:spcAft>
          <a:spcPct val="0"/>
        </a:spcAft>
        <a:buClr>
          <a:srgbClr val="155180"/>
        </a:buClr>
        <a:buChar char="»"/>
        <a:defRPr sz="1600">
          <a:solidFill>
            <a:schemeClr val="tx1"/>
          </a:solidFill>
          <a:latin typeface="Myriad Pro" pitchFamily="34" charset="0"/>
        </a:defRPr>
      </a:lvl6pPr>
      <a:lvl7pPr marL="2339975" indent="-169863" algn="l" rtl="0" fontAlgn="base">
        <a:spcBef>
          <a:spcPct val="20000"/>
        </a:spcBef>
        <a:spcAft>
          <a:spcPct val="0"/>
        </a:spcAft>
        <a:buClr>
          <a:srgbClr val="155180"/>
        </a:buClr>
        <a:buChar char="»"/>
        <a:defRPr sz="1600">
          <a:solidFill>
            <a:schemeClr val="tx1"/>
          </a:solidFill>
          <a:latin typeface="Myriad Pro" pitchFamily="34" charset="0"/>
        </a:defRPr>
      </a:lvl7pPr>
      <a:lvl8pPr marL="2797175" indent="-169863" algn="l" rtl="0" fontAlgn="base">
        <a:spcBef>
          <a:spcPct val="20000"/>
        </a:spcBef>
        <a:spcAft>
          <a:spcPct val="0"/>
        </a:spcAft>
        <a:buClr>
          <a:srgbClr val="155180"/>
        </a:buClr>
        <a:buChar char="»"/>
        <a:defRPr sz="1600">
          <a:solidFill>
            <a:schemeClr val="tx1"/>
          </a:solidFill>
          <a:latin typeface="Myriad Pro" pitchFamily="34" charset="0"/>
        </a:defRPr>
      </a:lvl8pPr>
      <a:lvl9pPr marL="3254375" indent="-169863" algn="l" rtl="0" fontAlgn="base">
        <a:spcBef>
          <a:spcPct val="20000"/>
        </a:spcBef>
        <a:spcAft>
          <a:spcPct val="0"/>
        </a:spcAft>
        <a:buClr>
          <a:srgbClr val="155180"/>
        </a:buClr>
        <a:buChar char="»"/>
        <a:defRPr sz="1600">
          <a:solidFill>
            <a:schemeClr val="tx1"/>
          </a:solidFill>
          <a:latin typeface="Myriad Pro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hyperlink" Target="http://dilbert.com/strips/comic/2011-06-13/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hyperlink" Target="http://www.creatinghealthyorganizations.ca/" TargetMode="External"/><Relationship Id="rId5" Type="http://schemas.openxmlformats.org/officeDocument/2006/relationships/hyperlink" Target="mailto:glowe@grahamlowe.ca" TargetMode="External"/><Relationship Id="rId4" Type="http://schemas.openxmlformats.org/officeDocument/2006/relationships/hyperlink" Target="http://www.grahamlowe.ca/" TargetMode="External"/><Relationship Id="rId9" Type="http://schemas.openxmlformats.org/officeDocument/2006/relationships/hyperlink" Target="http://www.redesigningwork.c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5616" y="1412776"/>
            <a:ext cx="6912768" cy="2262113"/>
          </a:xfrm>
        </p:spPr>
        <p:txBody>
          <a:bodyPr/>
          <a:lstStyle/>
          <a:p>
            <a:pPr algn="ctr"/>
            <a:r>
              <a:rPr lang="en-US" sz="3600" b="1" dirty="0" smtClean="0"/>
              <a:t>Designing Work to </a:t>
            </a:r>
            <a:r>
              <a:rPr lang="en-US" sz="3600" b="1" dirty="0" smtClean="0"/>
              <a:t>Achieve </a:t>
            </a:r>
            <a:r>
              <a:rPr lang="en-US" sz="3600" b="1" dirty="0" smtClean="0"/>
              <a:t>Well-being </a:t>
            </a:r>
            <a:r>
              <a:rPr lang="en-US" sz="3600" b="1" dirty="0"/>
              <a:t>and Service Improvements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endParaRPr lang="en-US" sz="3600" dirty="0"/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933056"/>
            <a:ext cx="8136135" cy="2438400"/>
          </a:xfrm>
        </p:spPr>
        <p:txBody>
          <a:bodyPr/>
          <a:lstStyle/>
          <a:p>
            <a:r>
              <a:rPr lang="en-US" sz="2400" dirty="0" smtClean="0"/>
              <a:t>Talk </a:t>
            </a:r>
            <a:r>
              <a:rPr lang="en-US" sz="2400" dirty="0"/>
              <a:t>by Graham </a:t>
            </a:r>
            <a:r>
              <a:rPr lang="en-US" sz="2400" dirty="0" smtClean="0"/>
              <a:t>Lowe, Ph.D.</a:t>
            </a:r>
          </a:p>
          <a:p>
            <a:r>
              <a:rPr lang="en-US" sz="2400" dirty="0" smtClean="0"/>
              <a:t>Healthy Workplaces for Helping Professionals Conference</a:t>
            </a:r>
            <a:endParaRPr lang="en-US" sz="2400" dirty="0" smtClean="0"/>
          </a:p>
          <a:p>
            <a:r>
              <a:rPr lang="en-US" sz="2400" dirty="0" smtClean="0"/>
              <a:t>Edmonton, 13 October </a:t>
            </a:r>
            <a:r>
              <a:rPr lang="en-US" sz="2400" dirty="0" smtClean="0"/>
              <a:t>2017</a:t>
            </a:r>
            <a:endParaRPr lang="en-US" sz="2400" dirty="0"/>
          </a:p>
        </p:txBody>
      </p:sp>
      <p:sp>
        <p:nvSpPr>
          <p:cNvPr id="5" name="Footer Placeholder 1"/>
          <p:cNvSpPr txBox="1">
            <a:spLocks/>
          </p:cNvSpPr>
          <p:nvPr/>
        </p:nvSpPr>
        <p:spPr bwMode="auto">
          <a:xfrm>
            <a:off x="468313" y="6584950"/>
            <a:ext cx="5483225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CA"/>
            </a:defPPr>
            <a:lvl1pPr algn="l" rtl="0" fontAlgn="base">
              <a:spcBef>
                <a:spcPct val="0"/>
              </a:spcBef>
              <a:spcAft>
                <a:spcPct val="0"/>
              </a:spcAft>
              <a:buClrTx/>
              <a:defRPr sz="1000" b="0" kern="1200">
                <a:solidFill>
                  <a:schemeClr val="bg1"/>
                </a:solidFill>
                <a:latin typeface="Myriad Pro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defRPr sz="2800" b="1" kern="1200">
                <a:solidFill>
                  <a:schemeClr val="tx1"/>
                </a:solidFill>
                <a:latin typeface="Myriad Pro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defRPr sz="2800" b="1" kern="1200">
                <a:solidFill>
                  <a:schemeClr val="tx1"/>
                </a:solidFill>
                <a:latin typeface="Myriad Pro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defRPr sz="2800" b="1" kern="1200">
                <a:solidFill>
                  <a:schemeClr val="tx1"/>
                </a:solidFill>
                <a:latin typeface="Myriad Pro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defRPr sz="2800" b="1" kern="1200">
                <a:solidFill>
                  <a:schemeClr val="tx1"/>
                </a:solidFill>
                <a:latin typeface="Myriad Pro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chemeClr val="tx1"/>
                </a:solidFill>
                <a:latin typeface="Myriad Pro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chemeClr val="tx1"/>
                </a:solidFill>
                <a:latin typeface="Myriad Pro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chemeClr val="tx1"/>
                </a:solidFill>
                <a:latin typeface="Myriad Pro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chemeClr val="tx1"/>
                </a:solidFill>
                <a:latin typeface="Myriad Pro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© 2017  The Graham Lowe Group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20000"/>
              </a:spcBef>
              <a:buClr>
                <a:srgbClr val="3366FF"/>
              </a:buClr>
              <a:defRPr sz="2800" b="1">
                <a:solidFill>
                  <a:schemeClr val="tx1"/>
                </a:solidFill>
                <a:latin typeface="Myriad Pro"/>
              </a:defRPr>
            </a:lvl1pPr>
            <a:lvl2pPr marL="742950" indent="-285750" algn="ctr">
              <a:spcBef>
                <a:spcPct val="20000"/>
              </a:spcBef>
              <a:buClr>
                <a:srgbClr val="3366FF"/>
              </a:buClr>
              <a:defRPr sz="2800" b="1">
                <a:solidFill>
                  <a:schemeClr val="tx1"/>
                </a:solidFill>
                <a:latin typeface="Myriad Pro"/>
              </a:defRPr>
            </a:lvl2pPr>
            <a:lvl3pPr marL="1143000" indent="-228600" algn="ctr">
              <a:spcBef>
                <a:spcPct val="20000"/>
              </a:spcBef>
              <a:buClr>
                <a:srgbClr val="3366FF"/>
              </a:buClr>
              <a:defRPr sz="2800" b="1">
                <a:solidFill>
                  <a:schemeClr val="tx1"/>
                </a:solidFill>
                <a:latin typeface="Myriad Pro"/>
              </a:defRPr>
            </a:lvl3pPr>
            <a:lvl4pPr marL="1600200" indent="-228600" algn="ctr">
              <a:spcBef>
                <a:spcPct val="20000"/>
              </a:spcBef>
              <a:buClr>
                <a:srgbClr val="3366FF"/>
              </a:buClr>
              <a:defRPr sz="2800" b="1">
                <a:solidFill>
                  <a:schemeClr val="tx1"/>
                </a:solidFill>
                <a:latin typeface="Myriad Pro"/>
              </a:defRPr>
            </a:lvl4pPr>
            <a:lvl5pPr marL="2057400" indent="-228600" algn="ctr">
              <a:spcBef>
                <a:spcPct val="20000"/>
              </a:spcBef>
              <a:buClr>
                <a:srgbClr val="3366FF"/>
              </a:buClr>
              <a:defRPr sz="2800" b="1">
                <a:solidFill>
                  <a:schemeClr val="tx1"/>
                </a:solidFill>
                <a:latin typeface="Myriad Pro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defRPr sz="2800" b="1">
                <a:solidFill>
                  <a:schemeClr val="tx1"/>
                </a:solidFill>
                <a:latin typeface="Myriad Pro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defRPr sz="2800" b="1">
                <a:solidFill>
                  <a:schemeClr val="tx1"/>
                </a:solidFill>
                <a:latin typeface="Myriad Pro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defRPr sz="2800" b="1">
                <a:solidFill>
                  <a:schemeClr val="tx1"/>
                </a:solidFill>
                <a:latin typeface="Myriad Pro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defRPr sz="2800" b="1">
                <a:solidFill>
                  <a:schemeClr val="tx1"/>
                </a:solidFill>
                <a:latin typeface="Myriad Pro"/>
              </a:defRPr>
            </a:lvl9pPr>
          </a:lstStyle>
          <a:p>
            <a:pPr algn="r">
              <a:spcBef>
                <a:spcPct val="0"/>
              </a:spcBef>
              <a:buClrTx/>
            </a:pPr>
            <a:fld id="{61D03146-2D83-44F5-A0BF-09113A4263B0}" type="slidenum">
              <a:rPr lang="en-US" sz="1000" b="0" smtClean="0">
                <a:solidFill>
                  <a:schemeClr val="bg1"/>
                </a:solidFill>
              </a:rPr>
              <a:pPr algn="r">
                <a:spcBef>
                  <a:spcPct val="0"/>
                </a:spcBef>
                <a:buClrTx/>
              </a:pPr>
              <a:t>2</a:t>
            </a:fld>
            <a:endParaRPr lang="en-US" sz="1000" b="0" dirty="0" smtClean="0">
              <a:solidFill>
                <a:schemeClr val="bg1"/>
              </a:solidFill>
            </a:endParaRP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7543800" cy="868363"/>
          </a:xfrm>
        </p:spPr>
        <p:txBody>
          <a:bodyPr/>
          <a:lstStyle/>
          <a:p>
            <a:r>
              <a:rPr lang="en-US" sz="4000" b="1" dirty="0" smtClean="0"/>
              <a:t>My focus today</a:t>
            </a:r>
            <a:endParaRPr lang="en-US" sz="4000" b="1" dirty="0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>
              <a:lnSpc>
                <a:spcPct val="80000"/>
              </a:lnSpc>
              <a:spcBef>
                <a:spcPct val="20000"/>
              </a:spcBef>
              <a:buClr>
                <a:srgbClr val="3366FF"/>
              </a:buClr>
              <a:buFontTx/>
              <a:buChar char="•"/>
            </a:pPr>
            <a:endParaRPr lang="en-US" sz="1000" dirty="0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94650" y="1412776"/>
            <a:ext cx="8426896" cy="445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en-US" sz="3600" dirty="0" smtClean="0"/>
              <a:t>How can you design work to improve both well-being and performance? </a:t>
            </a:r>
          </a:p>
          <a:p>
            <a:pPr marL="457200" indent="-457200" algn="l">
              <a:buClr>
                <a:srgbClr val="15518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/>
              <a:t>Ingredients </a:t>
            </a:r>
            <a:r>
              <a:rPr lang="en-US" sz="2400" b="0" dirty="0"/>
              <a:t>of a successful </a:t>
            </a:r>
            <a:r>
              <a:rPr lang="en-US" sz="2400" b="0" dirty="0" smtClean="0"/>
              <a:t>healthy workplace strategy</a:t>
            </a:r>
          </a:p>
          <a:p>
            <a:pPr marL="457200" indent="-457200" algn="l">
              <a:buClr>
                <a:srgbClr val="15518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/>
              <a:t>Linking employee well-being to </a:t>
            </a:r>
            <a:r>
              <a:rPr lang="en-US" sz="2400" b="0" dirty="0"/>
              <a:t>your organization’s </a:t>
            </a:r>
            <a:r>
              <a:rPr lang="en-US" sz="2400" b="0" dirty="0" smtClean="0"/>
              <a:t>performance</a:t>
            </a:r>
          </a:p>
          <a:p>
            <a:pPr marL="457200" indent="-457200" algn="l">
              <a:buClr>
                <a:srgbClr val="155180"/>
              </a:buClr>
              <a:buFont typeface="Wingdings" panose="05000000000000000000" pitchFamily="2" charset="2"/>
              <a:buChar char="Ø"/>
            </a:pPr>
            <a:r>
              <a:rPr lang="en-US" sz="2400" b="0" dirty="0" smtClean="0"/>
              <a:t>Your role leading healthy workplace change</a:t>
            </a:r>
            <a:endParaRPr lang="en-US" sz="3600" dirty="0"/>
          </a:p>
          <a:p>
            <a:pPr marL="342900" lvl="0" indent="-342900" algn="l">
              <a:spcBef>
                <a:spcPts val="1200"/>
              </a:spcBef>
              <a:buClr>
                <a:srgbClr val="155180"/>
              </a:buClr>
              <a:buFont typeface="Arial" pitchFamily="34" charset="0"/>
              <a:buChar char="•"/>
            </a:pPr>
            <a:endParaRPr lang="en-US" sz="3200" b="0" dirty="0"/>
          </a:p>
          <a:p>
            <a:pPr marL="342900" lvl="0" indent="-342900" algn="l">
              <a:lnSpc>
                <a:spcPct val="150000"/>
              </a:lnSpc>
              <a:spcBef>
                <a:spcPts val="1200"/>
              </a:spcBef>
              <a:buClr>
                <a:srgbClr val="155180"/>
              </a:buClr>
              <a:buFont typeface="Arial" pitchFamily="34" charset="0"/>
              <a:buChar char="•"/>
            </a:pPr>
            <a:endParaRPr lang="en-US" dirty="0"/>
          </a:p>
          <a:p>
            <a:pPr marL="614363" lvl="1" indent="-327025">
              <a:lnSpc>
                <a:spcPct val="120000"/>
              </a:lnSpc>
              <a:spcBef>
                <a:spcPct val="35000"/>
              </a:spcBef>
              <a:buClr>
                <a:srgbClr val="155180"/>
              </a:buClr>
              <a:buFont typeface="Wingdings" pitchFamily="2" charset="2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27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E73145-A953-417A-9E13-BE15F7C86076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 bwMode="auto">
          <a:xfrm>
            <a:off x="8077200" y="6553200"/>
            <a:ext cx="6858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0FE3A61-6B9D-46B2-8EA7-735CA2DCB5D7}" type="slidenum">
              <a:rPr lang="en-US" sz="1000">
                <a:solidFill>
                  <a:schemeClr val="bg1"/>
                </a:solidFill>
                <a:latin typeface="+mn-lt"/>
              </a:rPr>
              <a:pPr algn="r">
                <a:defRPr/>
              </a:pPr>
              <a:t>3</a:t>
            </a:fld>
            <a:endParaRPr lang="en-US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3971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2590800"/>
            <a:ext cx="6705600" cy="868363"/>
          </a:xfrm>
        </p:spPr>
        <p:txBody>
          <a:bodyPr/>
          <a:lstStyle/>
          <a:p>
            <a:pPr algn="ctr"/>
            <a:r>
              <a:rPr lang="en-US" sz="4000" b="1" dirty="0" smtClean="0"/>
              <a:t>Successful healthy workplace strategies</a:t>
            </a:r>
            <a:endParaRPr lang="en-CA" sz="40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127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8363"/>
          </a:xfrm>
        </p:spPr>
        <p:txBody>
          <a:bodyPr/>
          <a:lstStyle/>
          <a:p>
            <a:r>
              <a:rPr lang="en-US" dirty="0" smtClean="0"/>
              <a:t>Workplace health promotion works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F41F88-0DA1-4238-B2AF-39545B26DA11}" type="slidenum">
              <a:rPr lang="en-CA" smtClean="0"/>
              <a:pPr/>
              <a:t>4</a:t>
            </a:fld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112568"/>
          </a:xfrm>
          <a:prstGeom prst="roundRect">
            <a:avLst/>
          </a:prstGeom>
          <a:gradFill>
            <a:gsLst>
              <a:gs pos="47000">
                <a:schemeClr val="accent1">
                  <a:shade val="51000"/>
                  <a:satMod val="130000"/>
                  <a:alpha val="57000"/>
                  <a:lumMod val="67000"/>
                  <a:lumOff val="33000"/>
                </a:schemeClr>
              </a:gs>
              <a:gs pos="99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</a:rPr>
              <a:t>To answer the question,</a:t>
            </a:r>
            <a:r>
              <a:rPr lang="en-US" sz="2000" i="1" dirty="0">
                <a:solidFill>
                  <a:schemeClr val="tx1"/>
                </a:solidFill>
              </a:rPr>
              <a:t> “Do workplace health promotion programs work?”</a:t>
            </a:r>
            <a:r>
              <a:rPr lang="en-US" sz="2000" dirty="0">
                <a:solidFill>
                  <a:schemeClr val="tx1"/>
                </a:solidFill>
              </a:rPr>
              <a:t> a team of experts </a:t>
            </a:r>
            <a:r>
              <a:rPr lang="en-US" sz="2000" dirty="0" smtClean="0">
                <a:solidFill>
                  <a:schemeClr val="tx1"/>
                </a:solidFill>
              </a:rPr>
              <a:t>concluded </a:t>
            </a:r>
            <a:r>
              <a:rPr lang="en-US" sz="2000" dirty="0">
                <a:solidFill>
                  <a:schemeClr val="tx1"/>
                </a:solidFill>
              </a:rPr>
              <a:t>that if these programs are </a:t>
            </a:r>
            <a:r>
              <a:rPr lang="en-US" sz="2000" u="sng" dirty="0">
                <a:solidFill>
                  <a:schemeClr val="tx1"/>
                </a:solidFill>
              </a:rPr>
              <a:t>well-designed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u="sng" dirty="0">
                <a:solidFill>
                  <a:schemeClr val="tx1"/>
                </a:solidFill>
              </a:rPr>
              <a:t>effectively executed</a:t>
            </a:r>
            <a:r>
              <a:rPr lang="en-US" sz="2000" dirty="0">
                <a:solidFill>
                  <a:schemeClr val="tx1"/>
                </a:solidFill>
              </a:rPr>
              <a:t> and guided by </a:t>
            </a:r>
            <a:r>
              <a:rPr lang="en-US" sz="2000" u="sng" dirty="0">
                <a:solidFill>
                  <a:schemeClr val="tx1"/>
                </a:solidFill>
              </a:rPr>
              <a:t>evidence-based</a:t>
            </a:r>
            <a:r>
              <a:rPr lang="en-US" sz="2000" dirty="0">
                <a:solidFill>
                  <a:schemeClr val="tx1"/>
                </a:solidFill>
              </a:rPr>
              <a:t> principles they can provide substantial health and financial benefits</a:t>
            </a:r>
            <a:r>
              <a:rPr lang="en-US" sz="2000" dirty="0" smtClean="0">
                <a:solidFill>
                  <a:schemeClr val="tx1"/>
                </a:solidFill>
              </a:rPr>
              <a:t>. </a:t>
            </a:r>
            <a:endParaRPr lang="en-US" sz="2000" dirty="0">
              <a:solidFill>
                <a:schemeClr val="tx1"/>
              </a:solidFill>
            </a:endParaRP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There </a:t>
            </a:r>
            <a:r>
              <a:rPr lang="en-US" sz="2000" dirty="0">
                <a:solidFill>
                  <a:schemeClr val="tx1"/>
                </a:solidFill>
              </a:rPr>
              <a:t>is a huge difference between comprehensive workplace health promotion and “</a:t>
            </a:r>
            <a:r>
              <a:rPr lang="en-US" sz="2000" i="1" dirty="0">
                <a:solidFill>
                  <a:schemeClr val="tx1"/>
                </a:solidFill>
              </a:rPr>
              <a:t>random acts of wellness</a:t>
            </a:r>
            <a:r>
              <a:rPr lang="en-US" sz="2000" dirty="0">
                <a:solidFill>
                  <a:schemeClr val="tx1"/>
                </a:solidFill>
              </a:rPr>
              <a:t>.” </a:t>
            </a:r>
            <a:endParaRPr lang="en-US" sz="2000" dirty="0" smtClean="0">
              <a:solidFill>
                <a:schemeClr val="tx1"/>
              </a:solidFill>
            </a:endParaRPr>
          </a:p>
          <a:p>
            <a:endParaRPr lang="en-US" sz="2000" i="1" dirty="0">
              <a:solidFill>
                <a:schemeClr val="tx1"/>
              </a:solidFill>
            </a:endParaRPr>
          </a:p>
          <a:p>
            <a:r>
              <a:rPr lang="en-US" sz="1200" i="1" dirty="0" smtClean="0">
                <a:solidFill>
                  <a:schemeClr val="tx1"/>
                </a:solidFill>
              </a:rPr>
              <a:t>Goetzel</a:t>
            </a:r>
            <a:r>
              <a:rPr lang="en-US" sz="1200" i="1" dirty="0">
                <a:solidFill>
                  <a:schemeClr val="tx1"/>
                </a:solidFill>
              </a:rPr>
              <a:t>, R. </a:t>
            </a:r>
            <a:r>
              <a:rPr lang="en-US" sz="1200" i="1" dirty="0">
                <a:solidFill>
                  <a:schemeClr val="tx1"/>
                </a:solidFill>
              </a:rPr>
              <a:t>Z., Henke, R. </a:t>
            </a:r>
            <a:r>
              <a:rPr lang="en-US" sz="1200" i="1" dirty="0">
                <a:solidFill>
                  <a:schemeClr val="tx1"/>
                </a:solidFill>
              </a:rPr>
              <a:t>M., Tabrizi, M., Pelletier, K. R., Loeppke, R., Ballard, D. </a:t>
            </a:r>
            <a:r>
              <a:rPr lang="en-US" sz="1200" i="1" dirty="0">
                <a:solidFill>
                  <a:schemeClr val="tx1"/>
                </a:solidFill>
              </a:rPr>
              <a:t>W. et al. (2014). Do workplace health promotion (wellness) programs work? </a:t>
            </a:r>
            <a:r>
              <a:rPr lang="en-US" sz="1200" i="1" dirty="0">
                <a:solidFill>
                  <a:schemeClr val="tx1"/>
                </a:solidFill>
              </a:rPr>
              <a:t>Journal of Occupational </a:t>
            </a:r>
            <a:r>
              <a:rPr lang="en-US" sz="1200" i="1" dirty="0" smtClean="0">
                <a:solidFill>
                  <a:schemeClr val="tx1"/>
                </a:solidFill>
              </a:rPr>
              <a:t>and </a:t>
            </a:r>
            <a:r>
              <a:rPr lang="en-US" sz="1200" i="1" dirty="0">
                <a:solidFill>
                  <a:schemeClr val="tx1"/>
                </a:solidFill>
              </a:rPr>
              <a:t>Environmental Medicine 56, 927-934. </a:t>
            </a:r>
          </a:p>
        </p:txBody>
      </p:sp>
    </p:spTree>
    <p:extLst>
      <p:ext uri="{BB962C8B-B14F-4D97-AF65-F5344CB8AC3E}">
        <p14:creationId xmlns:p14="http://schemas.microsoft.com/office/powerpoint/2010/main" val="295922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8363"/>
          </a:xfrm>
        </p:spPr>
        <p:txBody>
          <a:bodyPr/>
          <a:lstStyle/>
          <a:p>
            <a:r>
              <a:rPr lang="en-US" dirty="0" smtClean="0"/>
              <a:t>Promoting a ‘culture of health’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F41F88-0DA1-4238-B2AF-39545B26DA11}" type="slidenum">
              <a:rPr lang="en-CA" smtClean="0"/>
              <a:pPr/>
              <a:t>5</a:t>
            </a:fld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112568"/>
          </a:xfrm>
          <a:prstGeom prst="roundRect">
            <a:avLst/>
          </a:prstGeom>
          <a:gradFill>
            <a:gsLst>
              <a:gs pos="47000">
                <a:schemeClr val="accent1">
                  <a:shade val="51000"/>
                  <a:satMod val="130000"/>
                  <a:alpha val="57000"/>
                  <a:lumMod val="67000"/>
                  <a:lumOff val="33000"/>
                </a:schemeClr>
              </a:gs>
              <a:gs pos="99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A </a:t>
            </a:r>
            <a:r>
              <a:rPr lang="en-US" sz="2400" dirty="0">
                <a:solidFill>
                  <a:schemeClr val="tx1"/>
                </a:solidFill>
              </a:rPr>
              <a:t>best practice in workplace health promotion is for employers to promote a ‘</a:t>
            </a:r>
            <a:r>
              <a:rPr lang="en-US" sz="2400" i="1" dirty="0">
                <a:solidFill>
                  <a:schemeClr val="tx1"/>
                </a:solidFill>
              </a:rPr>
              <a:t>culture of health</a:t>
            </a:r>
            <a:r>
              <a:rPr lang="en-US" sz="2400" dirty="0">
                <a:solidFill>
                  <a:schemeClr val="tx1"/>
                </a:solidFill>
              </a:rPr>
              <a:t>’, which means “integrating health into the way an organization operates, thinks, and acts."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1400" dirty="0">
                <a:solidFill>
                  <a:schemeClr val="tx1"/>
                </a:solidFill>
              </a:rPr>
              <a:t/>
            </a:r>
            <a:br>
              <a:rPr lang="en-US" sz="1400" dirty="0">
                <a:solidFill>
                  <a:schemeClr val="tx1"/>
                </a:solidFill>
              </a:rPr>
            </a:br>
            <a:endParaRPr lang="en-US" sz="1400" dirty="0" smtClean="0">
              <a:solidFill>
                <a:schemeClr val="tx1"/>
              </a:solidFill>
            </a:endParaRPr>
          </a:p>
          <a:p>
            <a:r>
              <a:rPr lang="en-US" sz="1200" i="1" dirty="0" smtClean="0">
                <a:solidFill>
                  <a:schemeClr val="tx1"/>
                </a:solidFill>
              </a:rPr>
              <a:t>Kent </a:t>
            </a:r>
            <a:r>
              <a:rPr lang="en-US" sz="1200" i="1" dirty="0">
                <a:solidFill>
                  <a:schemeClr val="tx1"/>
                </a:solidFill>
              </a:rPr>
              <a:t>K, Goetzel RZ, Roemer EC, Prasad A, &amp; Freundlich N. (2016). Promoting healthy workplaces by building cultures of health and applying strategic communications. Journal of Occupational and Environmental Medicine 58(2):</a:t>
            </a:r>
            <a:r>
              <a:rPr lang="en-US" sz="1200" i="1" dirty="0" smtClean="0">
                <a:solidFill>
                  <a:schemeClr val="tx1"/>
                </a:solidFill>
              </a:rPr>
              <a:t>114-122</a:t>
            </a:r>
            <a:r>
              <a:rPr lang="en-US" sz="1200" i="1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9645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8363"/>
          </a:xfrm>
        </p:spPr>
        <p:txBody>
          <a:bodyPr/>
          <a:lstStyle/>
          <a:p>
            <a:r>
              <a:rPr lang="en-US" dirty="0" smtClean="0"/>
              <a:t>Taking an integrated approach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F41F88-0DA1-4238-B2AF-39545B26DA11}" type="slidenum">
              <a:rPr lang="en-CA" smtClean="0"/>
              <a:pPr/>
              <a:t>6</a:t>
            </a:fld>
            <a:endParaRPr lang="en-CA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99593" y="1556792"/>
            <a:ext cx="7344816" cy="309634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763" indent="-225425" algn="l" rtl="0" fontAlgn="base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</a:defRPr>
            </a:lvl2pPr>
            <a:lvl3pPr marL="744538" indent="-117475" algn="l" rtl="0" fontAlgn="base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Font typeface="Myriad Pro" pitchFamily="34" charset="0"/>
              <a:buChar char="—"/>
              <a:defRPr sz="1600">
                <a:solidFill>
                  <a:schemeClr val="tx1"/>
                </a:solidFill>
                <a:latin typeface="+mn-lt"/>
              </a:defRPr>
            </a:lvl3pPr>
            <a:lvl4pPr marL="1084263" indent="-169863" algn="l" rtl="0" fontAlgn="base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Char char="o"/>
              <a:defRPr sz="1600">
                <a:solidFill>
                  <a:schemeClr val="tx1"/>
                </a:solidFill>
                <a:latin typeface="Myriad Pro" pitchFamily="34" charset="0"/>
              </a:defRPr>
            </a:lvl4pPr>
            <a:lvl5pPr marL="1425575" indent="-169863" algn="l" rtl="0" fontAlgn="base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Char char="»"/>
              <a:defRPr sz="1600">
                <a:solidFill>
                  <a:schemeClr val="tx1"/>
                </a:solidFill>
                <a:latin typeface="Myriad Pro" pitchFamily="34" charset="0"/>
              </a:defRPr>
            </a:lvl5pPr>
            <a:lvl6pPr marL="1882775" indent="-169863" algn="l" rtl="0" fontAlgn="base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Char char="»"/>
              <a:defRPr sz="1600">
                <a:solidFill>
                  <a:schemeClr val="tx1"/>
                </a:solidFill>
                <a:latin typeface="Myriad Pro" pitchFamily="34" charset="0"/>
              </a:defRPr>
            </a:lvl6pPr>
            <a:lvl7pPr marL="2339975" indent="-169863" algn="l" rtl="0" fontAlgn="base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Char char="»"/>
              <a:defRPr sz="1600">
                <a:solidFill>
                  <a:schemeClr val="tx1"/>
                </a:solidFill>
                <a:latin typeface="Myriad Pro" pitchFamily="34" charset="0"/>
              </a:defRPr>
            </a:lvl7pPr>
            <a:lvl8pPr marL="2797175" indent="-169863" algn="l" rtl="0" fontAlgn="base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Char char="»"/>
              <a:defRPr sz="1600">
                <a:solidFill>
                  <a:schemeClr val="tx1"/>
                </a:solidFill>
                <a:latin typeface="Myriad Pro" pitchFamily="34" charset="0"/>
              </a:defRPr>
            </a:lvl8pPr>
            <a:lvl9pPr marL="3254375" indent="-169863" algn="l" rtl="0" fontAlgn="base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Char char="»"/>
              <a:defRPr sz="1600"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>
              <a:buClrTx/>
            </a:pPr>
            <a:endParaRPr lang="en-US" sz="2000" kern="0" dirty="0" smtClean="0">
              <a:latin typeface="Myriad Pro"/>
            </a:endParaRPr>
          </a:p>
          <a:p>
            <a:pPr>
              <a:buClrTx/>
            </a:pPr>
            <a:r>
              <a:rPr lang="en-US" sz="2000" kern="0" dirty="0" smtClean="0">
                <a:latin typeface="Myriad Pro"/>
              </a:rPr>
              <a:t>“…</a:t>
            </a:r>
            <a:r>
              <a:rPr lang="en-US" sz="2000" kern="0" dirty="0" smtClean="0">
                <a:latin typeface="Myriad Pro"/>
              </a:rPr>
              <a:t>companies that integrate their health and safety efforts, building a culture of health and wellness along with a culture of safety, are likely to have a competitive advantage in the marketplace.”</a:t>
            </a:r>
            <a:r>
              <a:rPr lang="en-US" b="0" kern="0" dirty="0" smtClean="0">
                <a:latin typeface="Myriad Pro"/>
              </a:rPr>
              <a:t> </a:t>
            </a:r>
            <a:r>
              <a:rPr lang="en-US" b="0" kern="0" dirty="0" smtClean="0"/>
              <a:t> </a:t>
            </a:r>
          </a:p>
          <a:p>
            <a:pPr>
              <a:buClrTx/>
            </a:pPr>
            <a:endParaRPr lang="en-US" b="0" kern="0" dirty="0" smtClean="0"/>
          </a:p>
          <a:p>
            <a:pPr>
              <a:buClrTx/>
            </a:pPr>
            <a:r>
              <a:rPr lang="en-US" sz="1400" b="0" kern="0" dirty="0" smtClean="0"/>
              <a:t>Fabius, R. M., et al. (2016). Tracking the Market Performance of Companies That Integrate a Culture of Health and Safety: An Assessment of Corporate Health Achievement Award Applicants. </a:t>
            </a:r>
            <a:r>
              <a:rPr lang="en-US" sz="1400" b="0" i="1" kern="0" dirty="0" smtClean="0"/>
              <a:t>Journal of Occupational &amp; Environmental Medicine</a:t>
            </a:r>
            <a:r>
              <a:rPr lang="en-US" sz="1400" b="0" kern="0" dirty="0" smtClean="0"/>
              <a:t>, 58, 3-8. </a:t>
            </a:r>
            <a:endParaRPr lang="en-US" sz="1400" b="0" kern="0" dirty="0"/>
          </a:p>
        </p:txBody>
      </p:sp>
    </p:spTree>
    <p:extLst>
      <p:ext uri="{BB962C8B-B14F-4D97-AF65-F5344CB8AC3E}">
        <p14:creationId xmlns:p14="http://schemas.microsoft.com/office/powerpoint/2010/main" val="321104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8363"/>
          </a:xfrm>
        </p:spPr>
        <p:txBody>
          <a:bodyPr/>
          <a:lstStyle/>
          <a:p>
            <a:r>
              <a:rPr lang="en-US" dirty="0" smtClean="0"/>
              <a:t>New Alberta initiative…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Alberta </a:t>
            </a:r>
            <a:r>
              <a:rPr lang="en-US" sz="2400" dirty="0"/>
              <a:t>Health’s </a:t>
            </a:r>
            <a:r>
              <a:rPr lang="en-US" sz="2800" b="1" i="1" dirty="0" smtClean="0"/>
              <a:t>Healthy Workplaces Program</a:t>
            </a:r>
            <a:r>
              <a:rPr lang="en-US" sz="2400" dirty="0" smtClean="0"/>
              <a:t>, to be launched early 2018 (www.albertahealthyworkplaces.ca):</a:t>
            </a:r>
          </a:p>
          <a:p>
            <a:endParaRPr lang="en-US" b="1" dirty="0" smtClean="0"/>
          </a:p>
          <a:p>
            <a:pPr marL="627063" lvl="2" indent="0">
              <a:buNone/>
            </a:pPr>
            <a:r>
              <a:rPr lang="en-US" sz="2400" dirty="0" smtClean="0">
                <a:latin typeface="Myriad Pro"/>
              </a:rPr>
              <a:t>“</a:t>
            </a:r>
            <a:r>
              <a:rPr lang="en-US" sz="2400" dirty="0">
                <a:latin typeface="Myriad Pro"/>
              </a:rPr>
              <a:t>In a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</a:rPr>
              <a:t>Healthy Workplace</a:t>
            </a:r>
            <a:r>
              <a:rPr lang="en-US" sz="2400" dirty="0">
                <a:latin typeface="Myriad Pro"/>
              </a:rPr>
              <a:t>, everyone understands that employee health and well- being are essential for business success and there is a comprehensive range of policies, resources and practices that promote good health among employees, support employees to reduce health risks behaviours, and provide a work environment that proactively prevents injury and illness</a:t>
            </a:r>
            <a:r>
              <a:rPr lang="en-US" sz="2400" dirty="0" smtClean="0">
                <a:latin typeface="Myriad Pro"/>
              </a:rPr>
              <a:t>.”</a:t>
            </a:r>
            <a:endParaRPr lang="en-US" sz="2400" dirty="0">
              <a:latin typeface="Myriad Pro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F41F88-0DA1-4238-B2AF-39545B26DA11}" type="slidenum">
              <a:rPr lang="en-CA" smtClean="0"/>
              <a:pPr/>
              <a:t>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3118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Workplace Health Framework</a:t>
            </a:r>
            <a:endParaRPr lang="en-US" sz="32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6961655"/>
              </p:ext>
            </p:extLst>
          </p:nvPr>
        </p:nvGraphicFramePr>
        <p:xfrm>
          <a:off x="107505" y="762000"/>
          <a:ext cx="8951568" cy="4076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ross 4"/>
          <p:cNvSpPr/>
          <p:nvPr/>
        </p:nvSpPr>
        <p:spPr>
          <a:xfrm>
            <a:off x="3851920" y="2204864"/>
            <a:ext cx="1447800" cy="1409700"/>
          </a:xfrm>
          <a:prstGeom prst="plus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/>
                </a:solidFill>
              </a:rPr>
              <a:t>Healthy </a:t>
            </a:r>
          </a:p>
          <a:p>
            <a:pPr algn="ctr"/>
            <a:r>
              <a:rPr lang="en-US" sz="1800" b="1" dirty="0">
                <a:solidFill>
                  <a:schemeClr val="tx1"/>
                </a:solidFill>
              </a:rPr>
              <a:t>&amp; 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1800" b="1" dirty="0" smtClean="0">
                <a:solidFill>
                  <a:schemeClr val="tx1"/>
                </a:solidFill>
              </a:rPr>
              <a:t>Productive </a:t>
            </a:r>
            <a:r>
              <a:rPr lang="en-US" sz="1800" b="1" dirty="0">
                <a:solidFill>
                  <a:schemeClr val="tx1"/>
                </a:solidFill>
              </a:rPr>
              <a:t>Workers</a:t>
            </a:r>
          </a:p>
          <a:p>
            <a:pPr algn="ctr"/>
            <a:endParaRPr lang="en-US" sz="1200" dirty="0"/>
          </a:p>
        </p:txBody>
      </p:sp>
      <p:sp>
        <p:nvSpPr>
          <p:cNvPr id="7" name="Rounded Rectangle 6"/>
          <p:cNvSpPr/>
          <p:nvPr/>
        </p:nvSpPr>
        <p:spPr>
          <a:xfrm>
            <a:off x="423171" y="4927564"/>
            <a:ext cx="8686800" cy="3429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Organizational   Success   Factors</a:t>
            </a:r>
            <a:endParaRPr lang="en-US" dirty="0" smtClean="0">
              <a:solidFill>
                <a:schemeClr val="tx1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496471480"/>
              </p:ext>
            </p:extLst>
          </p:nvPr>
        </p:nvGraphicFramePr>
        <p:xfrm>
          <a:off x="381000" y="5085184"/>
          <a:ext cx="8686800" cy="1409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077200" y="6553200"/>
            <a:ext cx="685800" cy="228600"/>
          </a:xfrm>
        </p:spPr>
        <p:txBody>
          <a:bodyPr/>
          <a:lstStyle/>
          <a:p>
            <a:fld id="{C7F41F88-0DA1-4238-B2AF-39545B26DA11}" type="slidenum">
              <a:rPr lang="en-CA" smtClean="0"/>
              <a:pPr/>
              <a:t>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0282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"/>
            <a:ext cx="8229600" cy="88368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Healthy Workplace </a:t>
            </a:r>
            <a:r>
              <a:rPr lang="en-US" sz="2800" b="1" dirty="0" smtClean="0"/>
              <a:t>Action Model</a:t>
            </a:r>
            <a:endParaRPr lang="en-US" sz="28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65367160"/>
              </p:ext>
            </p:extLst>
          </p:nvPr>
        </p:nvGraphicFramePr>
        <p:xfrm>
          <a:off x="971600" y="1124744"/>
          <a:ext cx="691276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67441" y="3140968"/>
            <a:ext cx="5246821" cy="1600200"/>
          </a:xfrm>
          <a:prstGeom prst="rect">
            <a:avLst/>
          </a:prstGeom>
          <a:noFill/>
        </p:spPr>
        <p:txBody>
          <a:bodyPr wrap="none" rtlCol="0">
            <a:normAutofit lnSpcReduction="10000"/>
          </a:bodyPr>
          <a:lstStyle/>
          <a:p>
            <a:pPr algn="ctr"/>
            <a:r>
              <a:rPr lang="en-US" sz="1800" b="1" i="1" dirty="0" smtClean="0"/>
              <a:t>Continuous &amp; </a:t>
            </a:r>
            <a:endParaRPr lang="en-US" sz="1800" b="1" i="1" dirty="0" smtClean="0"/>
          </a:p>
          <a:p>
            <a:pPr algn="ctr"/>
            <a:r>
              <a:rPr lang="en-US" sz="1800" b="1" i="1" dirty="0" smtClean="0"/>
              <a:t>sustainable </a:t>
            </a:r>
          </a:p>
          <a:p>
            <a:pPr algn="ctr"/>
            <a:r>
              <a:rPr lang="en-US" sz="1800" b="1" i="1" dirty="0" smtClean="0"/>
              <a:t>progress </a:t>
            </a:r>
            <a:r>
              <a:rPr lang="en-US" sz="1800" b="1" i="1" dirty="0" smtClean="0"/>
              <a:t>towards </a:t>
            </a:r>
            <a:endParaRPr lang="en-US" sz="1800" b="1" i="1" dirty="0" smtClean="0"/>
          </a:p>
          <a:p>
            <a:pPr algn="ctr"/>
            <a:r>
              <a:rPr lang="en-US" sz="1800" b="1" i="1" dirty="0" smtClean="0"/>
              <a:t>healthy workplace</a:t>
            </a:r>
          </a:p>
          <a:p>
            <a:pPr algn="ctr"/>
            <a:r>
              <a:rPr lang="en-US" sz="1800" b="1" i="1" dirty="0" smtClean="0"/>
              <a:t>goals</a:t>
            </a:r>
            <a:endParaRPr lang="en-US" sz="1800" b="1" i="1" dirty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077200" y="6553200"/>
            <a:ext cx="685800" cy="228600"/>
          </a:xfrm>
        </p:spPr>
        <p:txBody>
          <a:bodyPr/>
          <a:lstStyle/>
          <a:p>
            <a:fld id="{C7F41F88-0DA1-4238-B2AF-39545B26DA11}" type="slidenum">
              <a:rPr lang="en-CA" smtClean="0"/>
              <a:pPr/>
              <a:t>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0543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8363"/>
          </a:xfrm>
        </p:spPr>
        <p:txBody>
          <a:bodyPr/>
          <a:lstStyle/>
          <a:p>
            <a:r>
              <a:rPr lang="en-US" dirty="0" smtClean="0"/>
              <a:t>3 </a:t>
            </a:r>
            <a:r>
              <a:rPr lang="en-US" dirty="0"/>
              <a:t>Healthy </a:t>
            </a:r>
            <a:r>
              <a:rPr lang="en-US" dirty="0" smtClean="0"/>
              <a:t>Workplace</a:t>
            </a:r>
            <a:r>
              <a:rPr lang="en-US" dirty="0"/>
              <a:t> </a:t>
            </a:r>
            <a:r>
              <a:rPr lang="en-US" dirty="0" smtClean="0"/>
              <a:t>Levels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/>
              <a:t>Alberta Healthy Workplaces Prog</a:t>
            </a:r>
            <a:r>
              <a:rPr lang="en-US" dirty="0"/>
              <a:t>ram is built around three levels, each representing successive stages of workplace health in terms of actions taken and progress achieved. </a:t>
            </a:r>
            <a:endParaRPr lang="en-US" dirty="0" smtClean="0"/>
          </a:p>
          <a:p>
            <a:endParaRPr lang="en-US" dirty="0"/>
          </a:p>
          <a:p>
            <a:pPr marL="342900" lvl="0" indent="-342900">
              <a:spcAft>
                <a:spcPts val="600"/>
              </a:spcAft>
              <a:buFont typeface="+mj-lt"/>
              <a:buAutoNum type="arabicPeriod"/>
            </a:pPr>
            <a:r>
              <a:rPr lang="en-US" b="1" dirty="0">
                <a:solidFill>
                  <a:srgbClr val="1746A5"/>
                </a:solidFill>
                <a:latin typeface="Myriad Pro"/>
              </a:rPr>
              <a:t>Commitment:</a:t>
            </a:r>
            <a:r>
              <a:rPr lang="en-US" b="1" dirty="0">
                <a:latin typeface="Myriad Pro"/>
              </a:rPr>
              <a:t> </a:t>
            </a:r>
            <a:r>
              <a:rPr lang="en-US" dirty="0">
                <a:latin typeface="Myriad Pro"/>
              </a:rPr>
              <a:t>The entry level, for organizations that are starting to build the foundation for a healthy workplace, beginning to address workplace health issues and ready to make a solid commitment to take necessary action. </a:t>
            </a:r>
          </a:p>
          <a:p>
            <a:pPr marL="342900" lvl="0" indent="-342900">
              <a:spcAft>
                <a:spcPts val="600"/>
              </a:spcAft>
              <a:buFont typeface="+mj-lt"/>
              <a:buAutoNum type="arabicPeriod"/>
            </a:pPr>
            <a:r>
              <a:rPr lang="en-US" b="1" dirty="0">
                <a:solidFill>
                  <a:srgbClr val="1746A5"/>
                </a:solidFill>
                <a:latin typeface="Myriad Pro"/>
              </a:rPr>
              <a:t>Achievement:</a:t>
            </a:r>
            <a:r>
              <a:rPr lang="en-US" b="1" dirty="0">
                <a:latin typeface="Myriad Pro"/>
              </a:rPr>
              <a:t> </a:t>
            </a:r>
            <a:r>
              <a:rPr lang="en-US" dirty="0">
                <a:latin typeface="Myriad Pro"/>
              </a:rPr>
              <a:t>The intermediate level, for organizations that have advanced beyond the Commitment level, having developed and implemented a comprehensive healthy workplace plan or strategy.  </a:t>
            </a:r>
          </a:p>
          <a:p>
            <a:pPr marL="342900" lvl="0" indent="-342900">
              <a:spcAft>
                <a:spcPts val="600"/>
              </a:spcAft>
              <a:buFont typeface="+mj-lt"/>
              <a:buAutoNum type="arabicPeriod"/>
            </a:pPr>
            <a:r>
              <a:rPr lang="en-US" b="1" dirty="0">
                <a:solidFill>
                  <a:srgbClr val="1746A5"/>
                </a:solidFill>
                <a:latin typeface="Myriad Pro"/>
              </a:rPr>
              <a:t>Excellence: </a:t>
            </a:r>
            <a:r>
              <a:rPr lang="en-US" dirty="0">
                <a:latin typeface="Myriad Pro"/>
              </a:rPr>
              <a:t>The advanced level, for those organizations that have met all the requirements for the Achievement level and can show measureable improvements in employee health and well-being, have the resources and capacity to sustain this progress, and have developed a culture of health.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F41F88-0DA1-4238-B2AF-39545B26DA11}" type="slidenum">
              <a:rPr lang="en-CA" smtClean="0"/>
              <a:pPr/>
              <a:t>10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355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229600" cy="1143000"/>
          </a:xfrm>
        </p:spPr>
        <p:txBody>
          <a:bodyPr/>
          <a:lstStyle/>
          <a:p>
            <a:r>
              <a:rPr lang="en-US" dirty="0" smtClean="0"/>
              <a:t>Healthy Workplace </a:t>
            </a:r>
            <a:r>
              <a:rPr lang="en-US" dirty="0" smtClean="0"/>
              <a:t>Payoffs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1082044"/>
              </p:ext>
            </p:extLst>
          </p:nvPr>
        </p:nvGraphicFramePr>
        <p:xfrm>
          <a:off x="-76200" y="1447800"/>
          <a:ext cx="8229600" cy="402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en-US" spc="-5" smtClean="0"/>
              <a:pPr marL="25400">
                <a:lnSpc>
                  <a:spcPct val="100000"/>
                </a:lnSpc>
              </a:pPr>
              <a:t>11</a:t>
            </a:fld>
            <a:endParaRPr lang="en-US" spc="-5" dirty="0"/>
          </a:p>
        </p:txBody>
      </p:sp>
      <p:sp>
        <p:nvSpPr>
          <p:cNvPr id="3" name="Rounded Rectangle 2"/>
          <p:cNvSpPr/>
          <p:nvPr/>
        </p:nvSpPr>
        <p:spPr>
          <a:xfrm>
            <a:off x="6705600" y="1124744"/>
            <a:ext cx="2186880" cy="5322912"/>
          </a:xfrm>
          <a:prstGeom prst="roundRect">
            <a:avLst/>
          </a:prstGeom>
          <a:gradFill>
            <a:gsLst>
              <a:gs pos="58000">
                <a:schemeClr val="accent1">
                  <a:tint val="100000"/>
                  <a:shade val="100000"/>
                  <a:satMod val="130000"/>
                </a:schemeClr>
              </a:gs>
              <a:gs pos="98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Absenteeism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Presenteeism </a:t>
            </a:r>
            <a:r>
              <a:rPr lang="en-US" sz="1200" dirty="0" smtClean="0">
                <a:solidFill>
                  <a:schemeClr val="tx1"/>
                </a:solidFill>
              </a:rPr>
              <a:t>(at work but not being productive enough)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Health care costs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Employee health risks &amp; status</a:t>
            </a:r>
          </a:p>
          <a:p>
            <a:pPr marL="285750" indent="-285750" algn="l">
              <a:buFont typeface="Arial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Employee </a:t>
            </a:r>
            <a:r>
              <a:rPr lang="en-US" sz="1400" dirty="0">
                <a:solidFill>
                  <a:schemeClr val="tx1"/>
                </a:solidFill>
              </a:rPr>
              <a:t>engagement</a:t>
            </a:r>
          </a:p>
          <a:p>
            <a:pPr marL="285750" indent="-285750" algn="l">
              <a:buFont typeface="Arial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Employee </a:t>
            </a:r>
            <a:r>
              <a:rPr lang="en-US" sz="1400" dirty="0">
                <a:solidFill>
                  <a:schemeClr val="tx1"/>
                </a:solidFill>
              </a:rPr>
              <a:t>morale</a:t>
            </a:r>
          </a:p>
          <a:p>
            <a:pPr marL="285750" indent="-285750" algn="l">
              <a:buFont typeface="Arial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Work </a:t>
            </a:r>
            <a:r>
              <a:rPr lang="en-US" sz="1400" dirty="0">
                <a:solidFill>
                  <a:schemeClr val="tx1"/>
                </a:solidFill>
              </a:rPr>
              <a:t>team </a:t>
            </a:r>
            <a:r>
              <a:rPr lang="en-US" sz="1400" dirty="0" smtClean="0">
                <a:solidFill>
                  <a:schemeClr val="tx1"/>
                </a:solidFill>
              </a:rPr>
              <a:t>performance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Employee loyalty </a:t>
            </a:r>
            <a:r>
              <a:rPr lang="en-US" sz="1400" dirty="0">
                <a:solidFill>
                  <a:schemeClr val="tx1"/>
                </a:solidFill>
              </a:rPr>
              <a:t>&amp; </a:t>
            </a:r>
            <a:r>
              <a:rPr lang="en-US" sz="1400" dirty="0" smtClean="0">
                <a:solidFill>
                  <a:schemeClr val="tx1"/>
                </a:solidFill>
              </a:rPr>
              <a:t>retention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Financial </a:t>
            </a:r>
            <a:r>
              <a:rPr lang="en-US" sz="1400" dirty="0" smtClean="0">
                <a:solidFill>
                  <a:schemeClr val="tx1"/>
                </a:solidFill>
              </a:rPr>
              <a:t>performance</a:t>
            </a:r>
          </a:p>
          <a:p>
            <a:pPr marL="285750" indent="-285750" algn="l">
              <a:buFont typeface="Arial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Employer </a:t>
            </a:r>
            <a:r>
              <a:rPr lang="en-US" sz="1400" dirty="0" smtClean="0">
                <a:solidFill>
                  <a:schemeClr val="tx1"/>
                </a:solidFill>
              </a:rPr>
              <a:t>brand and reputation as good place to </a:t>
            </a:r>
            <a:r>
              <a:rPr lang="en-US" sz="1400" dirty="0" smtClean="0">
                <a:solidFill>
                  <a:schemeClr val="tx1"/>
                </a:solidFill>
              </a:rPr>
              <a:t>work</a:t>
            </a:r>
            <a:endParaRPr lang="en-US" sz="14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algn="ctr"/>
            <a:endParaRPr lang="en-US" dirty="0"/>
          </a:p>
        </p:txBody>
      </p:sp>
      <p:sp>
        <p:nvSpPr>
          <p:cNvPr id="6" name="Left Brace 5"/>
          <p:cNvSpPr/>
          <p:nvPr/>
        </p:nvSpPr>
        <p:spPr>
          <a:xfrm>
            <a:off x="6012160" y="1124744"/>
            <a:ext cx="609600" cy="5322912"/>
          </a:xfrm>
          <a:prstGeom prst="leftBrace">
            <a:avLst>
              <a:gd name="adj1" fmla="val 20542"/>
              <a:gd name="adj2" fmla="val 20996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077200" y="6553200"/>
            <a:ext cx="685800" cy="228600"/>
          </a:xfrm>
        </p:spPr>
        <p:txBody>
          <a:bodyPr/>
          <a:lstStyle/>
          <a:p>
            <a:fld id="{C7F41F88-0DA1-4238-B2AF-39545B26DA11}" type="slidenum">
              <a:rPr lang="en-CA" smtClean="0"/>
              <a:pPr/>
              <a:t>11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48413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868363"/>
          </a:xfrm>
        </p:spPr>
        <p:txBody>
          <a:bodyPr/>
          <a:lstStyle/>
          <a:p>
            <a:r>
              <a:rPr lang="en-US" dirty="0" smtClean="0"/>
              <a:t>Healthy workplace assessment tool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9578113"/>
              </p:ext>
            </p:extLst>
          </p:nvPr>
        </p:nvGraphicFramePr>
        <p:xfrm>
          <a:off x="395536" y="1556792"/>
          <a:ext cx="8507287" cy="2502018"/>
        </p:xfrm>
        <a:graphic>
          <a:graphicData uri="http://schemas.openxmlformats.org/drawingml/2006/table">
            <a:tbl>
              <a:tblPr firstRow="1" firstCol="1" bandRow="1">
                <a:tableStyleId>{08FB837D-C827-4EFA-A057-4D05807E0F7C}</a:tableStyleId>
              </a:tblPr>
              <a:tblGrid>
                <a:gridCol w="1954560"/>
                <a:gridCol w="1048203"/>
                <a:gridCol w="1405410"/>
                <a:gridCol w="1405410"/>
                <a:gridCol w="1346852"/>
                <a:gridCol w="1346852"/>
              </a:tblGrid>
              <a:tr h="277224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How the Assessment Tool Advances Organizations Through the 5-Step Healthy Workplace Action Model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7224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LEVEL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</a:rPr>
                        <a:t>Healthy Workplace Actions</a:t>
                      </a:r>
                      <a:endParaRPr lang="en-US" sz="1600" i="1" u="sng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44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Engage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Assess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Plan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Implement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Evaluate and Improve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</a:tr>
              <a:tr h="30244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dirty="0" smtClean="0">
                          <a:effectLst/>
                        </a:rPr>
                        <a:t> Commitment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sym typeface="Wingdings"/>
                        </a:rPr>
                        <a:t>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sym typeface="Wingdings"/>
                        </a:rPr>
                        <a:t>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sym typeface="Wingdings"/>
                        </a:rPr>
                        <a:t>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</a:tr>
              <a:tr h="302444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effectLst/>
                        </a:rPr>
                        <a:t>2.    Achievement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sym typeface="Wingdings"/>
                        </a:rPr>
                        <a:t>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sym typeface="Wingdings"/>
                        </a:rPr>
                        <a:t>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sym typeface="Wingdings"/>
                        </a:rPr>
                        <a:t>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sym typeface="Wingdings"/>
                        </a:rPr>
                        <a:t>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</a:tr>
              <a:tr h="302444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effectLst/>
                        </a:rPr>
                        <a:t>3.    Excellence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sym typeface="Wingdings"/>
                        </a:rPr>
                        <a:t>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sym typeface="Wingdings"/>
                        </a:rPr>
                        <a:t>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sym typeface="Wingdings"/>
                        </a:rPr>
                        <a:t>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sym typeface="Wingdings"/>
                        </a:rPr>
                        <a:t>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sym typeface="Wingdings"/>
                        </a:rPr>
                        <a:t>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7" marR="67977" marT="0" marB="0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F41F88-0DA1-4238-B2AF-39545B26DA11}" type="slidenum">
              <a:rPr lang="en-CA" smtClean="0"/>
              <a:pPr/>
              <a:t>12</a:t>
            </a:fld>
            <a:endParaRPr lang="en-CA" dirty="0"/>
          </a:p>
        </p:txBody>
      </p:sp>
      <p:sp>
        <p:nvSpPr>
          <p:cNvPr id="7" name="Oval 6"/>
          <p:cNvSpPr/>
          <p:nvPr/>
        </p:nvSpPr>
        <p:spPr bwMode="auto">
          <a:xfrm flipV="1">
            <a:off x="611560" y="3317558"/>
            <a:ext cx="1728192" cy="458337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yriad Pro" pitchFamily="34" charset="0"/>
            </a:endParaRPr>
          </a:p>
        </p:txBody>
      </p:sp>
      <p:cxnSp>
        <p:nvCxnSpPr>
          <p:cNvPr id="9" name="Straight Arrow Connector 8"/>
          <p:cNvCxnSpPr>
            <a:stCxn id="7" idx="0"/>
          </p:cNvCxnSpPr>
          <p:nvPr/>
        </p:nvCxnSpPr>
        <p:spPr bwMode="auto">
          <a:xfrm>
            <a:off x="1475656" y="3775895"/>
            <a:ext cx="0" cy="877241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452221" y="4653136"/>
            <a:ext cx="3759739" cy="1440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i="1" dirty="0" smtClean="0"/>
              <a:t>Prepares organizations for enrolling in the </a:t>
            </a:r>
            <a:r>
              <a:rPr lang="en-US" sz="1800" i="1" dirty="0"/>
              <a:t>Certificate of Recognition </a:t>
            </a:r>
            <a:r>
              <a:rPr lang="en-US" sz="1800" i="1" dirty="0" smtClean="0"/>
              <a:t>Health Standard</a:t>
            </a:r>
            <a:endParaRPr lang="en-US" dirty="0"/>
          </a:p>
          <a:p>
            <a:endParaRPr lang="en-US" dirty="0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116" y="5736342"/>
            <a:ext cx="26098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152329"/>
            <a:ext cx="1438275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559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E73145-A953-417A-9E13-BE15F7C86076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 bwMode="auto">
          <a:xfrm>
            <a:off x="8077200" y="6553200"/>
            <a:ext cx="6858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0FE3A61-6B9D-46B2-8EA7-735CA2DCB5D7}" type="slidenum">
              <a:rPr lang="en-US" sz="1000">
                <a:solidFill>
                  <a:schemeClr val="bg1"/>
                </a:solidFill>
                <a:latin typeface="+mn-lt"/>
              </a:rPr>
              <a:pPr algn="r">
                <a:defRPr/>
              </a:pPr>
              <a:t>13</a:t>
            </a:fld>
            <a:endParaRPr lang="en-US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3971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71600" y="2590800"/>
            <a:ext cx="7056784" cy="868363"/>
          </a:xfrm>
        </p:spPr>
        <p:txBody>
          <a:bodyPr/>
          <a:lstStyle/>
          <a:p>
            <a:pPr algn="ctr"/>
            <a:r>
              <a:rPr lang="en-US" sz="4000" b="1" dirty="0" smtClean="0"/>
              <a:t>Linking well-being to your organization’s performance</a:t>
            </a:r>
            <a:endParaRPr lang="en-CA" sz="40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51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8363"/>
          </a:xfrm>
        </p:spPr>
        <p:txBody>
          <a:bodyPr/>
          <a:lstStyle/>
          <a:p>
            <a:r>
              <a:rPr lang="en-US" dirty="0" smtClean="0"/>
              <a:t>Changing perceptions of risk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F41F88-0DA1-4238-B2AF-39545B26DA11}" type="slidenum">
              <a:rPr lang="en-CA" smtClean="0"/>
              <a:pPr/>
              <a:t>14</a:t>
            </a:fld>
            <a:endParaRPr lang="en-CA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" y="1675504"/>
            <a:ext cx="5067308" cy="405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https://encrypted-tbn1.google.com/images?q=tbn:ANd9GcTfiQ5k-DQXa1xYw8WlNSU6kMcODbK2H7AO4HIrCBWqrjnGn0u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834" y="1506184"/>
            <a:ext cx="4708166" cy="439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6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03766" y="1371600"/>
            <a:ext cx="8169275" cy="4648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F36A28-B2BE-45AB-B001-EB23D2E23F84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1101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8" y="1340769"/>
            <a:ext cx="8111066" cy="456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334205" y="222067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763" indent="-225425" algn="l" rtl="0" fontAlgn="base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</a:defRPr>
            </a:lvl2pPr>
            <a:lvl3pPr marL="744538" indent="-117475" algn="l" rtl="0" fontAlgn="base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Font typeface="Myriad Pro" pitchFamily="34" charset="0"/>
              <a:buChar char="—"/>
              <a:defRPr sz="1600">
                <a:solidFill>
                  <a:schemeClr val="tx1"/>
                </a:solidFill>
                <a:latin typeface="+mn-lt"/>
              </a:defRPr>
            </a:lvl3pPr>
            <a:lvl4pPr marL="1084263" indent="-169863" algn="l" rtl="0" fontAlgn="base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Char char="o"/>
              <a:defRPr sz="1600">
                <a:solidFill>
                  <a:schemeClr val="tx1"/>
                </a:solidFill>
                <a:latin typeface="+mn-lt"/>
              </a:defRPr>
            </a:lvl4pPr>
            <a:lvl5pPr marL="1425575" indent="-169863" algn="l" rtl="0" fontAlgn="base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1882775" indent="-169863" algn="l" rtl="0" fontAlgn="base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339975" indent="-169863" algn="l" rtl="0" fontAlgn="base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2797175" indent="-169863" algn="l" rtl="0" fontAlgn="base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254375" indent="-169863" algn="l" rtl="0" fontAlgn="base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3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Happy employees</a:t>
            </a:r>
            <a:endParaRPr lang="en-US" sz="36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680" y="5941304"/>
            <a:ext cx="5514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/>
              <a:t>See: </a:t>
            </a:r>
            <a:r>
              <a:rPr lang="en-US" sz="2000" b="0" i="1" dirty="0" smtClean="0"/>
              <a:t>Harvard Business Review</a:t>
            </a:r>
            <a:r>
              <a:rPr lang="en-US" sz="2000" b="0" dirty="0" smtClean="0"/>
              <a:t>, Jan-Feb 2012.</a:t>
            </a:r>
            <a:endParaRPr lang="en-US" sz="2000" b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689" y="0"/>
            <a:ext cx="1909311" cy="184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711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Official Dilbert Website featuring Scott Adams Dilbert strips, animations and mor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12776"/>
            <a:ext cx="15090758" cy="469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6444208" y="1124744"/>
            <a:ext cx="3816424" cy="4596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yriad Pro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948264" y="1124744"/>
            <a:ext cx="3528392" cy="51125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yriad Pro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82860" y="256381"/>
            <a:ext cx="8229600" cy="868363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buClrTx/>
            </a:pPr>
            <a:r>
              <a:rPr lang="en-US" sz="3600" kern="0" dirty="0" smtClean="0"/>
              <a:t>A big problem?</a:t>
            </a:r>
            <a:endParaRPr lang="en-US" sz="3600" kern="0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077200" y="6553200"/>
            <a:ext cx="685800" cy="228600"/>
          </a:xfrm>
        </p:spPr>
        <p:txBody>
          <a:bodyPr/>
          <a:lstStyle/>
          <a:p>
            <a:fld id="{C7F41F88-0DA1-4238-B2AF-39545B26DA11}" type="slidenum">
              <a:rPr lang="en-CA" smtClean="0"/>
              <a:pPr/>
              <a:t>16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7032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2" name="Rectangle 2"/>
          <p:cNvSpPr>
            <a:spLocks noGrp="1" noChangeArrowheads="1"/>
          </p:cNvSpPr>
          <p:nvPr>
            <p:ph type="title"/>
          </p:nvPr>
        </p:nvSpPr>
        <p:spPr>
          <a:xfrm>
            <a:off x="2483768" y="274638"/>
            <a:ext cx="4320479" cy="868362"/>
          </a:xfrm>
        </p:spPr>
        <p:txBody>
          <a:bodyPr/>
          <a:lstStyle/>
          <a:p>
            <a:r>
              <a:rPr lang="en-CA" dirty="0" smtClean="0"/>
              <a:t>National Standard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52128" y="1340768"/>
            <a:ext cx="7908304" cy="5334000"/>
          </a:xfrm>
        </p:spPr>
        <p:txBody>
          <a:bodyPr/>
          <a:lstStyle/>
          <a:p>
            <a:pPr lvl="1" indent="0">
              <a:buNone/>
            </a:pPr>
            <a:r>
              <a:rPr lang="en-CA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Psychologically healthy &amp; safe workplaces…</a:t>
            </a:r>
            <a:endParaRPr lang="en-US" sz="32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798513" lvl="1" indent="-285750">
              <a:buFont typeface="Arial" pitchFamily="34" charset="0"/>
              <a:buChar char="•"/>
            </a:pPr>
            <a:r>
              <a:rPr lang="en-US" sz="2800" dirty="0" smtClean="0"/>
              <a:t>Foster </a:t>
            </a:r>
            <a:r>
              <a:rPr lang="en-US" sz="2800" dirty="0"/>
              <a:t>psychological well-being while enhancing organizational performance</a:t>
            </a:r>
          </a:p>
          <a:p>
            <a:pPr marL="798513" lvl="1" indent="-285750">
              <a:buFont typeface="Arial" pitchFamily="34" charset="0"/>
              <a:buChar char="•"/>
            </a:pPr>
            <a:r>
              <a:rPr lang="en-US" sz="2800" dirty="0" smtClean="0"/>
              <a:t>Promote </a:t>
            </a:r>
            <a:r>
              <a:rPr lang="en-US" sz="2800" dirty="0"/>
              <a:t>respectful relationships between staff, customers, the public</a:t>
            </a:r>
          </a:p>
          <a:p>
            <a:pPr marL="798513" lvl="1" indent="-285750">
              <a:buFont typeface="Arial" pitchFamily="34" charset="0"/>
              <a:buChar char="•"/>
            </a:pPr>
            <a:r>
              <a:rPr lang="en-US" sz="2800" dirty="0"/>
              <a:t>Support staff experiencing psychological </a:t>
            </a:r>
            <a:r>
              <a:rPr lang="en-US" sz="2800" dirty="0" smtClean="0"/>
              <a:t>difficulties</a:t>
            </a:r>
            <a:endParaRPr lang="en-US" sz="2800" dirty="0"/>
          </a:p>
          <a:p>
            <a:pPr lvl="1" indent="0">
              <a:buNone/>
            </a:pPr>
            <a:r>
              <a:rPr lang="en-US" sz="1200" dirty="0"/>
              <a:t>Source: Dan Bilsker and Merv Gilbert, </a:t>
            </a:r>
            <a:r>
              <a:rPr lang="en-US" sz="1200" i="1" dirty="0"/>
              <a:t>Psychological Health &amp; Safety: Action Guide for Employers</a:t>
            </a:r>
          </a:p>
          <a:p>
            <a:pPr lvl="1" indent="0">
              <a:buNone/>
            </a:pPr>
            <a:endParaRPr lang="en-U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EDE345-99C4-42F3-BC41-6CC67B79E813}" type="slidenum">
              <a:rPr lang="en-CA"/>
              <a:pPr/>
              <a:t>17</a:t>
            </a:fld>
            <a:endParaRPr lang="en-CA" dirty="0"/>
          </a:p>
        </p:txBody>
      </p:sp>
      <p:pic>
        <p:nvPicPr>
          <p:cNvPr id="1026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52675" cy="98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7452320" y="0"/>
            <a:ext cx="1584176" cy="10392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yriad Pro" pitchFamily="34" charset="0"/>
            </a:endParaRPr>
          </a:p>
        </p:txBody>
      </p:sp>
      <p:pic>
        <p:nvPicPr>
          <p:cNvPr id="2050" name="Picture 2" descr="CSA Standard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0"/>
            <a:ext cx="2143125" cy="1039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013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EDE345-99C4-42F3-BC41-6CC67B79E813}" type="slidenum">
              <a:rPr lang="en-CA"/>
              <a:pPr/>
              <a:t>18</a:t>
            </a:fld>
            <a:endParaRPr lang="en-CA" dirty="0"/>
          </a:p>
        </p:txBody>
      </p:sp>
      <p:sp>
        <p:nvSpPr>
          <p:cNvPr id="6348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2"/>
            <a:ext cx="8229600" cy="868362"/>
          </a:xfrm>
        </p:spPr>
        <p:txBody>
          <a:bodyPr/>
          <a:lstStyle/>
          <a:p>
            <a:r>
              <a:rPr lang="en-CA" dirty="0" smtClean="0"/>
              <a:t>Assessing risks and identifying opportunities: </a:t>
            </a:r>
            <a:r>
              <a:rPr lang="en-CA" i="1" dirty="0" smtClean="0"/>
              <a:t>workplace factors</a:t>
            </a:r>
            <a:endParaRPr lang="en-CA" i="1" dirty="0"/>
          </a:p>
        </p:txBody>
      </p:sp>
      <p:sp>
        <p:nvSpPr>
          <p:cNvPr id="634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9631" y="1340768"/>
            <a:ext cx="7469949" cy="4360540"/>
          </a:xfrm>
        </p:spPr>
        <p:txBody>
          <a:bodyPr/>
          <a:lstStyle/>
          <a:p>
            <a:pPr marL="855663" lvl="1" indent="-342900">
              <a:spcBef>
                <a:spcPts val="450"/>
              </a:spcBef>
              <a:buFont typeface="+mj-lt"/>
              <a:buAutoNum type="arabicPeriod"/>
            </a:pPr>
            <a:r>
              <a:rPr lang="en-US" sz="1800" dirty="0" smtClean="0"/>
              <a:t>Psychological and social support</a:t>
            </a:r>
          </a:p>
          <a:p>
            <a:pPr marL="855663" lvl="1" indent="-342900">
              <a:spcBef>
                <a:spcPts val="450"/>
              </a:spcBef>
              <a:buFont typeface="+mj-lt"/>
              <a:buAutoNum type="arabicPeriod"/>
            </a:pPr>
            <a:r>
              <a:rPr lang="en-US" sz="1800" dirty="0" smtClean="0"/>
              <a:t>Organizational culture</a:t>
            </a:r>
          </a:p>
          <a:p>
            <a:pPr marL="855663" lvl="1" indent="-342900">
              <a:spcBef>
                <a:spcPts val="450"/>
              </a:spcBef>
              <a:buFont typeface="+mj-lt"/>
              <a:buAutoNum type="arabicPeriod"/>
            </a:pPr>
            <a:r>
              <a:rPr lang="en-US" sz="1800" dirty="0" smtClean="0"/>
              <a:t>Clear leadership and expectations</a:t>
            </a:r>
          </a:p>
          <a:p>
            <a:pPr marL="855663" lvl="1" indent="-342900">
              <a:spcBef>
                <a:spcPts val="450"/>
              </a:spcBef>
              <a:buFont typeface="+mj-lt"/>
              <a:buAutoNum type="arabicPeriod"/>
            </a:pPr>
            <a:r>
              <a:rPr lang="en-US" sz="1800" dirty="0" smtClean="0"/>
              <a:t>Civility and respect</a:t>
            </a:r>
          </a:p>
          <a:p>
            <a:pPr marL="855663" lvl="1" indent="-342900">
              <a:spcBef>
                <a:spcPts val="450"/>
              </a:spcBef>
              <a:buFont typeface="+mj-lt"/>
              <a:buAutoNum type="arabicPeriod"/>
            </a:pPr>
            <a:r>
              <a:rPr lang="en-US" sz="1800" dirty="0" smtClean="0"/>
              <a:t>Psychological job demands</a:t>
            </a:r>
          </a:p>
          <a:p>
            <a:pPr marL="855663" lvl="1" indent="-342900">
              <a:spcBef>
                <a:spcPts val="450"/>
              </a:spcBef>
              <a:buFont typeface="+mj-lt"/>
              <a:buAutoNum type="arabicPeriod"/>
            </a:pPr>
            <a:r>
              <a:rPr lang="en-US" sz="1800" dirty="0" smtClean="0"/>
              <a:t>Growth and development</a:t>
            </a:r>
          </a:p>
          <a:p>
            <a:pPr marL="855663" lvl="1" indent="-342900">
              <a:spcBef>
                <a:spcPts val="450"/>
              </a:spcBef>
              <a:buFont typeface="+mj-lt"/>
              <a:buAutoNum type="arabicPeriod"/>
            </a:pPr>
            <a:r>
              <a:rPr lang="en-US" sz="1800" dirty="0" smtClean="0"/>
              <a:t>Recognition and reward</a:t>
            </a:r>
          </a:p>
          <a:p>
            <a:pPr marL="855663" lvl="1" indent="-342900">
              <a:spcBef>
                <a:spcPts val="450"/>
              </a:spcBef>
              <a:buFont typeface="+mj-lt"/>
              <a:buAutoNum type="arabicPeriod"/>
            </a:pPr>
            <a:r>
              <a:rPr lang="en-US" sz="1800" dirty="0" smtClean="0"/>
              <a:t>Involvement and influence</a:t>
            </a:r>
          </a:p>
          <a:p>
            <a:pPr marL="855663" lvl="1" indent="-342900">
              <a:spcBef>
                <a:spcPts val="450"/>
              </a:spcBef>
              <a:buFont typeface="+mj-lt"/>
              <a:buAutoNum type="arabicPeriod"/>
            </a:pPr>
            <a:r>
              <a:rPr lang="en-US" sz="1800" dirty="0" smtClean="0"/>
              <a:t>Workload management</a:t>
            </a:r>
          </a:p>
          <a:p>
            <a:pPr marL="855663" lvl="1" indent="-342900">
              <a:spcBef>
                <a:spcPts val="450"/>
              </a:spcBef>
              <a:buFont typeface="+mj-lt"/>
              <a:buAutoNum type="arabicPeriod"/>
            </a:pPr>
            <a:r>
              <a:rPr lang="en-US" sz="1800" dirty="0" smtClean="0"/>
              <a:t>Engagement</a:t>
            </a:r>
          </a:p>
          <a:p>
            <a:pPr marL="855663" lvl="1" indent="-342900">
              <a:spcBef>
                <a:spcPts val="450"/>
              </a:spcBef>
              <a:buFont typeface="+mj-lt"/>
              <a:buAutoNum type="arabicPeriod"/>
            </a:pPr>
            <a:r>
              <a:rPr lang="en-US" sz="1800" dirty="0" smtClean="0"/>
              <a:t>Work/life balance</a:t>
            </a:r>
          </a:p>
          <a:p>
            <a:pPr marL="855663" lvl="1" indent="-342900">
              <a:spcBef>
                <a:spcPts val="450"/>
              </a:spcBef>
              <a:buFont typeface="+mj-lt"/>
              <a:buAutoNum type="arabicPeriod"/>
            </a:pPr>
            <a:r>
              <a:rPr lang="en-US" sz="1800" dirty="0" smtClean="0"/>
              <a:t>Protection from violence, bullying and harassment</a:t>
            </a:r>
          </a:p>
          <a:p>
            <a:pPr marL="855663" lvl="1" indent="-342900">
              <a:spcBef>
                <a:spcPts val="450"/>
              </a:spcBef>
              <a:buFont typeface="+mj-lt"/>
              <a:buAutoNum type="arabicPeriod"/>
            </a:pPr>
            <a:r>
              <a:rPr lang="en-US" sz="1800" dirty="0" smtClean="0"/>
              <a:t>Physical 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496" y="6171499"/>
            <a:ext cx="2954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/>
              <a:t>Source: </a:t>
            </a:r>
            <a:r>
              <a:rPr lang="en-US" sz="1800" b="0" i="1" dirty="0" smtClean="0"/>
              <a:t>National Standard </a:t>
            </a:r>
            <a:endParaRPr lang="en-US" sz="1800" b="0" i="1" dirty="0"/>
          </a:p>
        </p:txBody>
      </p:sp>
    </p:spTree>
    <p:extLst>
      <p:ext uri="{BB962C8B-B14F-4D97-AF65-F5344CB8AC3E}">
        <p14:creationId xmlns:p14="http://schemas.microsoft.com/office/powerpoint/2010/main" val="179904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086600" cy="508718"/>
          </a:xfrm>
        </p:spPr>
        <p:txBody>
          <a:bodyPr/>
          <a:lstStyle/>
          <a:p>
            <a:r>
              <a:rPr lang="en-US" sz="2800" dirty="0" smtClean="0"/>
              <a:t>Employee </a:t>
            </a:r>
            <a:r>
              <a:rPr lang="en-US" sz="2800" dirty="0" smtClean="0"/>
              <a:t>engagement – Edmonton PDD</a:t>
            </a:r>
            <a:endParaRPr lang="en-US" sz="28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8856528"/>
              </p:ext>
            </p:extLst>
          </p:nvPr>
        </p:nvGraphicFramePr>
        <p:xfrm>
          <a:off x="3733800" y="990600"/>
          <a:ext cx="5257800" cy="5548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3528" y="1556792"/>
            <a:ext cx="3384376" cy="46910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1600" dirty="0" smtClean="0"/>
              <a:t>2011 ‘YOUR VOICE’ employee survey, 8 Edmonton-area PDD agencies (n=835; 55% response rate)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600" dirty="0" smtClean="0"/>
              <a:t>7 </a:t>
            </a:r>
            <a:r>
              <a:rPr lang="en-US" sz="1600" dirty="0" smtClean="0"/>
              <a:t>items measure the emotional, rational and behavioural dimensions of employee engagement.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600" dirty="0" smtClean="0"/>
              <a:t>Engaged </a:t>
            </a:r>
            <a:r>
              <a:rPr lang="en-US" sz="1600" dirty="0" smtClean="0"/>
              <a:t>employees are satisfied, loyal, proud, inspired, feel their work is meaningful, share the organization’s values, and speak highly of the organization as a workplace.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600" dirty="0" smtClean="0"/>
              <a:t>High engagement is a triple-win: employees, clients and management benefit.</a:t>
            </a:r>
          </a:p>
          <a:p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CF28CE-39EB-493F-99AB-48FEC245E2B6}" type="slidenum">
              <a:rPr lang="en-CA" smtClean="0"/>
              <a:pPr/>
              <a:t>19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3560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086600" cy="508718"/>
          </a:xfrm>
        </p:spPr>
        <p:txBody>
          <a:bodyPr/>
          <a:lstStyle/>
          <a:p>
            <a:r>
              <a:rPr lang="en-US" sz="2800" dirty="0" smtClean="0"/>
              <a:t>Engagement levels by occupation</a:t>
            </a:r>
            <a:endParaRPr lang="en-US" sz="28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7505384"/>
              </p:ext>
            </p:extLst>
          </p:nvPr>
        </p:nvGraphicFramePr>
        <p:xfrm>
          <a:off x="3733800" y="990600"/>
          <a:ext cx="5257800" cy="5548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95400"/>
            <a:ext cx="3008313" cy="46910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1800" dirty="0" smtClean="0"/>
              <a:t>The 7-item Engagement Scale (ES) has scores between 5 and 35. 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800" dirty="0" smtClean="0"/>
              <a:t>These scores can be grouped into low, medium and high levels of engagement.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800" dirty="0"/>
              <a:t>There are statistically significant differences in </a:t>
            </a:r>
            <a:r>
              <a:rPr lang="en-US" sz="1800" dirty="0" smtClean="0"/>
              <a:t>ES scores by </a:t>
            </a:r>
            <a:r>
              <a:rPr lang="en-US" sz="1800" dirty="0"/>
              <a:t>agency and occupation (but not gender, age or seniority</a:t>
            </a:r>
            <a:r>
              <a:rPr lang="en-US" sz="1800" dirty="0" smtClean="0"/>
              <a:t>).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  <a:p>
            <a:pPr marL="342900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CF28CE-39EB-493F-99AB-48FEC245E2B6}" type="slidenum">
              <a:rPr lang="en-CA" smtClean="0"/>
              <a:pPr/>
              <a:t>20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1056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086600" cy="508718"/>
          </a:xfrm>
        </p:spPr>
        <p:txBody>
          <a:bodyPr/>
          <a:lstStyle/>
          <a:p>
            <a:r>
              <a:rPr lang="en-US" sz="2800" dirty="0" smtClean="0"/>
              <a:t>Engagement “drivers</a:t>
            </a:r>
            <a:r>
              <a:rPr lang="en-US" sz="2800" dirty="0" smtClean="0"/>
              <a:t>” – Edmonton PDD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9552" y="1412776"/>
            <a:ext cx="3008313" cy="46910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Using the Engagement Scale, we can identify the specific features of job, work environment, management and organizational supports that have the biggest impact on employee engagement.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This analysis measures the “net</a:t>
            </a:r>
            <a:r>
              <a:rPr lang="en-US" dirty="0"/>
              <a:t>” </a:t>
            </a:r>
            <a:r>
              <a:rPr lang="en-US" dirty="0" smtClean="0"/>
              <a:t>impact of each factor measured in the survey (i.e</a:t>
            </a:r>
            <a:r>
              <a:rPr lang="en-US" dirty="0"/>
              <a:t>., </a:t>
            </a:r>
            <a:r>
              <a:rPr lang="en-US" dirty="0" smtClean="0"/>
              <a:t>after taking </a:t>
            </a:r>
            <a:r>
              <a:rPr lang="en-US" dirty="0"/>
              <a:t>into account all other factors measured in the </a:t>
            </a:r>
            <a:r>
              <a:rPr lang="en-US" dirty="0" smtClean="0"/>
              <a:t>EES).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These factors are the “drivers” of employee engagement.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Understanding </a:t>
            </a:r>
            <a:r>
              <a:rPr lang="en-US" dirty="0"/>
              <a:t>these “drivers” of engagement can help </a:t>
            </a:r>
            <a:r>
              <a:rPr lang="en-US" dirty="0" smtClean="0"/>
              <a:t>to plan improvements</a:t>
            </a:r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CF28CE-39EB-493F-99AB-48FEC245E2B6}" type="slidenum">
              <a:rPr lang="en-CA" smtClean="0"/>
              <a:pPr/>
              <a:t>21</a:t>
            </a:fld>
            <a:endParaRPr lang="en-CA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 bwMode="auto">
          <a:xfrm>
            <a:off x="4566514" y="1219200"/>
            <a:ext cx="4038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Font typeface="Wingdings" pitchFamily="2" charset="2"/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Font typeface="Myriad Pro" pitchFamily="34" charset="0"/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None/>
              <a:defRPr sz="900">
                <a:solidFill>
                  <a:schemeClr val="tx1"/>
                </a:solidFill>
                <a:latin typeface="Myriad Pro" pitchFamily="34" charset="0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None/>
              <a:defRPr sz="900">
                <a:solidFill>
                  <a:schemeClr val="tx1"/>
                </a:solidFill>
                <a:latin typeface="Myriad Pro" pitchFamily="34" charset="0"/>
              </a:defRPr>
            </a:lvl5pPr>
            <a:lvl6pPr marL="22860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None/>
              <a:defRPr sz="900">
                <a:solidFill>
                  <a:schemeClr val="tx1"/>
                </a:solidFill>
                <a:latin typeface="Myriad Pro" pitchFamily="34" charset="0"/>
              </a:defRPr>
            </a:lvl6pPr>
            <a:lvl7pPr marL="27432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None/>
              <a:defRPr sz="900">
                <a:solidFill>
                  <a:schemeClr val="tx1"/>
                </a:solidFill>
                <a:latin typeface="Myriad Pro" pitchFamily="34" charset="0"/>
              </a:defRPr>
            </a:lvl7pPr>
            <a:lvl8pPr marL="32004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None/>
              <a:defRPr sz="900">
                <a:solidFill>
                  <a:schemeClr val="tx1"/>
                </a:solidFill>
                <a:latin typeface="Myriad Pro" pitchFamily="34" charset="0"/>
              </a:defRPr>
            </a:lvl8pPr>
            <a:lvl9pPr marL="36576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None/>
              <a:defRPr sz="900"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>
              <a:buClrTx/>
            </a:pPr>
            <a:r>
              <a:rPr lang="en-US" dirty="0" smtClean="0"/>
              <a:t>These factors (ranked by importance) have the biggest impact on engagement: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69545629"/>
              </p:ext>
            </p:extLst>
          </p:nvPr>
        </p:nvGraphicFramePr>
        <p:xfrm>
          <a:off x="4618330" y="1828800"/>
          <a:ext cx="42672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877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/>
          <a:p>
            <a:fld id="{8183775C-A595-4EC1-BB87-3BC4114D2199}" type="slidenum">
              <a:rPr lang="en-CA"/>
              <a:pPr/>
              <a:t>22</a:t>
            </a:fld>
            <a:endParaRPr lang="en-CA" dirty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7162800" cy="608013"/>
          </a:xfrm>
        </p:spPr>
        <p:txBody>
          <a:bodyPr/>
          <a:lstStyle/>
          <a:p>
            <a:pPr eaLnBrk="1" hangingPunct="1"/>
            <a:r>
              <a:rPr lang="en-US" sz="2800" dirty="0" smtClean="0"/>
              <a:t>Action implications</a:t>
            </a:r>
            <a:endParaRPr lang="en-US" sz="2800" dirty="0" smtClean="0"/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588" y="1196752"/>
            <a:ext cx="9145588" cy="5424487"/>
          </a:xfrm>
        </p:spPr>
        <p:txBody>
          <a:bodyPr/>
          <a:lstStyle/>
          <a:p>
            <a:pPr marL="287338" lvl="1" indent="0">
              <a:spcBef>
                <a:spcPct val="25000"/>
              </a:spcBef>
              <a:buNone/>
            </a:pPr>
            <a:r>
              <a:rPr lang="en-US" sz="2000" dirty="0" smtClean="0">
                <a:latin typeface="Myriad Pro"/>
              </a:rPr>
              <a:t>The </a:t>
            </a:r>
            <a:r>
              <a:rPr lang="en-US" sz="2000" dirty="0" smtClean="0">
                <a:latin typeface="Myriad Pro"/>
              </a:rPr>
              <a:t>survey identifies specific opportunities for improvement</a:t>
            </a:r>
            <a:r>
              <a:rPr lang="en-US" sz="2000" dirty="0" smtClean="0">
                <a:latin typeface="Myriad Pro"/>
              </a:rPr>
              <a:t>:</a:t>
            </a:r>
          </a:p>
          <a:p>
            <a:pPr marL="287338" lvl="1" indent="0">
              <a:spcBef>
                <a:spcPct val="25000"/>
              </a:spcBef>
              <a:buNone/>
            </a:pPr>
            <a:endParaRPr lang="en-US" sz="2000" dirty="0" smtClean="0">
              <a:latin typeface="Myriad Pro"/>
            </a:endParaRPr>
          </a:p>
          <a:p>
            <a:pPr lvl="2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Myriad Pro"/>
              </a:rPr>
              <a:t>Giving employees more say in decisions affecting their </a:t>
            </a:r>
            <a:r>
              <a:rPr lang="en-US" sz="2000" dirty="0" smtClean="0">
                <a:latin typeface="Myriad Pro"/>
              </a:rPr>
              <a:t>jobs</a:t>
            </a:r>
            <a:endParaRPr lang="en-US" sz="2000" dirty="0" smtClean="0">
              <a:latin typeface="Myriad Pro"/>
            </a:endParaRPr>
          </a:p>
          <a:p>
            <a:pPr lvl="2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Myriad Pro"/>
              </a:rPr>
              <a:t>More </a:t>
            </a:r>
            <a:r>
              <a:rPr lang="en-US" sz="2000" dirty="0" smtClean="0">
                <a:latin typeface="Myriad Pro"/>
              </a:rPr>
              <a:t>feedback </a:t>
            </a:r>
            <a:r>
              <a:rPr lang="en-US" sz="2000" dirty="0" smtClean="0">
                <a:latin typeface="Myriad Pro"/>
              </a:rPr>
              <a:t>and support for career development from </a:t>
            </a:r>
            <a:r>
              <a:rPr lang="en-US" sz="2000" dirty="0" smtClean="0">
                <a:latin typeface="Myriad Pro"/>
              </a:rPr>
              <a:t>supervisors</a:t>
            </a:r>
            <a:endParaRPr lang="en-US" sz="2000" dirty="0" smtClean="0">
              <a:latin typeface="Myriad Pro"/>
            </a:endParaRPr>
          </a:p>
          <a:p>
            <a:pPr lvl="2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Myriad Pro"/>
              </a:rPr>
              <a:t>Acting on employees’ </a:t>
            </a:r>
            <a:r>
              <a:rPr lang="en-US" sz="2000" dirty="0" smtClean="0">
                <a:latin typeface="Myriad Pro"/>
              </a:rPr>
              <a:t>input</a:t>
            </a:r>
            <a:endParaRPr lang="en-US" sz="2000" dirty="0" smtClean="0">
              <a:latin typeface="Myriad Pro"/>
            </a:endParaRPr>
          </a:p>
          <a:p>
            <a:pPr lvl="2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Myriad Pro"/>
              </a:rPr>
              <a:t>Keeping employees informed about important </a:t>
            </a:r>
            <a:r>
              <a:rPr lang="en-US" sz="2000" dirty="0" smtClean="0">
                <a:latin typeface="Myriad Pro"/>
              </a:rPr>
              <a:t>issues</a:t>
            </a:r>
            <a:endParaRPr lang="en-US" sz="2000" dirty="0" smtClean="0">
              <a:latin typeface="Myriad Pro"/>
            </a:endParaRPr>
          </a:p>
          <a:p>
            <a:pPr lvl="2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Myriad Pro"/>
              </a:rPr>
              <a:t>Valuing employees’ </a:t>
            </a:r>
            <a:r>
              <a:rPr lang="en-US" sz="2000" dirty="0" smtClean="0">
                <a:latin typeface="Myriad Pro"/>
              </a:rPr>
              <a:t>contributions</a:t>
            </a:r>
          </a:p>
          <a:p>
            <a:pPr lvl="2">
              <a:spcBef>
                <a:spcPct val="2500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Myriad Pro"/>
              </a:rPr>
              <a:t>Giving </a:t>
            </a:r>
            <a:r>
              <a:rPr lang="en-US" sz="2000" dirty="0" smtClean="0">
                <a:latin typeface="Myriad Pro"/>
              </a:rPr>
              <a:t>employees a fair hearing if they have a complaint.</a:t>
            </a:r>
          </a:p>
          <a:p>
            <a:pPr marL="287338" lvl="1" indent="0" eaLnBrk="1" hangingPunct="1">
              <a:spcBef>
                <a:spcPct val="25000"/>
              </a:spcBef>
              <a:buNone/>
            </a:pPr>
            <a:endParaRPr lang="en-US" sz="2000" dirty="0" smtClean="0">
              <a:latin typeface="Myriad Pro"/>
            </a:endParaRPr>
          </a:p>
          <a:p>
            <a:pPr marL="287338" lvl="1" indent="0" eaLnBrk="1" hangingPunct="1">
              <a:spcBef>
                <a:spcPct val="25000"/>
              </a:spcBef>
              <a:buNone/>
            </a:pPr>
            <a:r>
              <a:rPr lang="en-US" sz="2000" dirty="0" smtClean="0">
                <a:latin typeface="Myriad Pro"/>
              </a:rPr>
              <a:t>By </a:t>
            </a:r>
            <a:r>
              <a:rPr lang="en-US" sz="2000" dirty="0" smtClean="0">
                <a:latin typeface="Myriad Pro"/>
              </a:rPr>
              <a:t>addressing the above issues, management </a:t>
            </a:r>
            <a:r>
              <a:rPr lang="en-US" sz="2000" dirty="0" smtClean="0">
                <a:latin typeface="Myriad Pro"/>
              </a:rPr>
              <a:t>can </a:t>
            </a:r>
            <a:r>
              <a:rPr lang="en-US" sz="2000" dirty="0" smtClean="0">
                <a:latin typeface="Myriad Pro"/>
              </a:rPr>
              <a:t>build trust, demonstrate they care about employee </a:t>
            </a:r>
            <a:r>
              <a:rPr lang="en-US" sz="2000" dirty="0" smtClean="0">
                <a:latin typeface="Myriad Pro"/>
              </a:rPr>
              <a:t>well-being </a:t>
            </a:r>
            <a:r>
              <a:rPr lang="en-US" sz="2000" dirty="0" smtClean="0">
                <a:latin typeface="Myriad Pro"/>
              </a:rPr>
              <a:t>and foster engagement.  </a:t>
            </a:r>
          </a:p>
        </p:txBody>
      </p:sp>
    </p:spTree>
    <p:extLst>
      <p:ext uri="{BB962C8B-B14F-4D97-AF65-F5344CB8AC3E}">
        <p14:creationId xmlns:p14="http://schemas.microsoft.com/office/powerpoint/2010/main" val="169643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8363"/>
          </a:xfrm>
        </p:spPr>
        <p:txBody>
          <a:bodyPr/>
          <a:lstStyle/>
          <a:p>
            <a:r>
              <a:rPr lang="en-US" dirty="0" smtClean="0"/>
              <a:t>How </a:t>
            </a:r>
            <a:r>
              <a:rPr lang="en-US" dirty="0" smtClean="0"/>
              <a:t>can </a:t>
            </a:r>
            <a:r>
              <a:rPr lang="en-US" dirty="0" smtClean="0"/>
              <a:t>we design better jobs?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F41F88-0DA1-4238-B2AF-39545B26DA11}" type="slidenum">
              <a:rPr lang="en-CA" smtClean="0"/>
              <a:pPr/>
              <a:t>23</a:t>
            </a:fld>
            <a:endParaRPr lang="en-CA" dirty="0"/>
          </a:p>
        </p:txBody>
      </p:sp>
      <p:sp>
        <p:nvSpPr>
          <p:cNvPr id="7" name="Subtitle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1400" i="1" dirty="0">
                <a:solidFill>
                  <a:schemeClr val="bg1"/>
                </a:solidFill>
                <a:cs typeface="Arial" charset="0"/>
              </a:rPr>
              <a:t>www.ekos.com</a:t>
            </a:r>
            <a:endParaRPr lang="en-CA" altLang="en-US" sz="1400" i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 bwMode="auto">
          <a:xfrm>
            <a:off x="611558" y="1196752"/>
            <a:ext cx="792088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Font typeface="Myriad Pro" pitchFamily="34" charset="0"/>
              <a:buChar char="—"/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Char char="o"/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5180"/>
              </a:buClr>
              <a:buChar char="»"/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55180"/>
              </a:buClr>
              <a:buChar char="»"/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55180"/>
              </a:buClr>
              <a:buChar char="»"/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55180"/>
              </a:buClr>
              <a:buChar char="»"/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55180"/>
              </a:buClr>
              <a:buChar char="»"/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342900" indent="-342900" eaLnBrk="1" hangingPunct="1">
              <a:buClr>
                <a:srgbClr val="155180"/>
              </a:buClr>
              <a:buFont typeface="Arial" panose="020B0604020202020204" pitchFamily="34" charset="0"/>
              <a:buChar char="•"/>
            </a:pPr>
            <a:endParaRPr lang="en-US" altLang="en-US" sz="2800" b="0" kern="0" dirty="0">
              <a:cs typeface="Arial" charset="0"/>
            </a:endParaRPr>
          </a:p>
          <a:p>
            <a:pPr marL="342900" indent="-342900" eaLnBrk="1" hangingPunct="1">
              <a:buClr>
                <a:srgbClr val="155180"/>
              </a:buClr>
              <a:buFont typeface="Arial" panose="020B0604020202020204" pitchFamily="34" charset="0"/>
              <a:buChar char="•"/>
            </a:pPr>
            <a:endParaRPr lang="en-US" altLang="en-US" sz="2800" b="0" kern="0" dirty="0" smtClean="0">
              <a:cs typeface="Arial" charset="0"/>
            </a:endParaRPr>
          </a:p>
          <a:p>
            <a:pPr marL="342900" indent="-342900" eaLnBrk="1" hangingPunct="1">
              <a:buClr>
                <a:srgbClr val="155180"/>
              </a:buClr>
              <a:buFont typeface="Arial" panose="020B0604020202020204" pitchFamily="34" charset="0"/>
              <a:buChar char="•"/>
            </a:pPr>
            <a:endParaRPr lang="en-US" altLang="en-US" sz="2800" b="0" kern="0" dirty="0">
              <a:cs typeface="Arial" charset="0"/>
            </a:endParaRPr>
          </a:p>
          <a:p>
            <a:pPr marL="342900" indent="-342900" eaLnBrk="1" hangingPunct="1">
              <a:buClr>
                <a:srgbClr val="155180"/>
              </a:buClr>
              <a:buFont typeface="Arial" panose="020B0604020202020204" pitchFamily="34" charset="0"/>
              <a:buChar char="•"/>
            </a:pPr>
            <a:endParaRPr lang="en-US" altLang="en-US" sz="2800" b="0" kern="0" dirty="0" smtClean="0">
              <a:cs typeface="Arial" charset="0"/>
            </a:endParaRPr>
          </a:p>
          <a:p>
            <a:pPr marL="342900" indent="-342900" eaLnBrk="1" hangingPunct="1">
              <a:buClr>
                <a:srgbClr val="155180"/>
              </a:buClr>
              <a:buFont typeface="Arial" panose="020B0604020202020204" pitchFamily="34" charset="0"/>
              <a:buChar char="•"/>
            </a:pPr>
            <a:endParaRPr lang="en-US" altLang="en-US" sz="2800" b="0" kern="0" dirty="0" smtClean="0">
              <a:cs typeface="Arial" charset="0"/>
            </a:endParaRPr>
          </a:p>
          <a:p>
            <a:pPr marL="342900" indent="-342900" eaLnBrk="1" hangingPunct="1">
              <a:buClr>
                <a:srgbClr val="155180"/>
              </a:buClr>
              <a:buFont typeface="Arial" panose="020B0604020202020204" pitchFamily="34" charset="0"/>
              <a:buChar char="•"/>
            </a:pPr>
            <a:endParaRPr lang="en-US" altLang="en-US" sz="2800" b="0" kern="0" dirty="0" smtClean="0">
              <a:cs typeface="Arial" charset="0"/>
            </a:endParaRPr>
          </a:p>
          <a:p>
            <a:pPr marL="342900" indent="-342900" eaLnBrk="1" hangingPunct="1">
              <a:buClr>
                <a:srgbClr val="155180"/>
              </a:buClr>
              <a:buFont typeface="Arial" panose="020B0604020202020204" pitchFamily="34" charset="0"/>
              <a:buChar char="•"/>
            </a:pPr>
            <a:r>
              <a:rPr lang="en-US" altLang="en-US" sz="2800" b="0" kern="0" dirty="0" smtClean="0">
                <a:cs typeface="Arial" charset="0"/>
              </a:rPr>
              <a:t>Need a </a:t>
            </a:r>
            <a:r>
              <a:rPr lang="en-US" altLang="en-US" sz="2800" kern="0" dirty="0" smtClean="0">
                <a:cs typeface="Arial" charset="0"/>
              </a:rPr>
              <a:t>blueprin</a:t>
            </a:r>
            <a:r>
              <a:rPr lang="en-US" altLang="en-US" sz="2800" b="0" kern="0" dirty="0" smtClean="0">
                <a:cs typeface="Arial" charset="0"/>
              </a:rPr>
              <a:t>t for better work </a:t>
            </a:r>
          </a:p>
          <a:p>
            <a:pPr marL="1200150" lvl="1" indent="-457200" eaLnBrk="1" hangingPunct="1">
              <a:buFont typeface="Wingdings" panose="05000000000000000000" pitchFamily="2" charset="2"/>
              <a:buChar char="Ø"/>
            </a:pPr>
            <a:r>
              <a:rPr lang="en-US" altLang="en-US" sz="2800" b="0" kern="0" dirty="0">
                <a:cs typeface="Arial" charset="0"/>
              </a:rPr>
              <a:t>Ask workers </a:t>
            </a:r>
          </a:p>
          <a:p>
            <a:pPr marL="1200150" lvl="1" indent="-457200" eaLnBrk="1" hangingPunct="1">
              <a:buFont typeface="Wingdings" panose="05000000000000000000" pitchFamily="2" charset="2"/>
              <a:buChar char="Ø"/>
            </a:pPr>
            <a:r>
              <a:rPr lang="en-US" altLang="en-US" sz="2800" b="0" kern="0" dirty="0" smtClean="0">
                <a:cs typeface="Arial" charset="0"/>
              </a:rPr>
              <a:t>Build on work experiences and values</a:t>
            </a:r>
          </a:p>
          <a:p>
            <a:pPr lvl="1" indent="0" eaLnBrk="1" hangingPunct="1">
              <a:buNone/>
            </a:pPr>
            <a:endParaRPr lang="en-US" altLang="en-US" sz="2800" b="0" kern="0" dirty="0" smtClean="0">
              <a:cs typeface="Arial" charset="0"/>
            </a:endParaRPr>
          </a:p>
          <a:p>
            <a:pPr marL="342900" indent="-342900" eaLnBrk="1" hangingPunct="1">
              <a:buClr>
                <a:srgbClr val="155180"/>
              </a:buClr>
              <a:buFont typeface="Arial" panose="020B0604020202020204" pitchFamily="34" charset="0"/>
              <a:buChar char="•"/>
            </a:pPr>
            <a:endParaRPr lang="en-US" altLang="en-US" sz="2000" b="0" kern="0" dirty="0" smtClean="0">
              <a:cs typeface="Arial" charset="0"/>
            </a:endParaRPr>
          </a:p>
          <a:p>
            <a:pPr marL="342900" indent="-342900" eaLnBrk="1" hangingPunct="1">
              <a:buClr>
                <a:srgbClr val="155180"/>
              </a:buClr>
              <a:buFont typeface="Arial" panose="020B0604020202020204" pitchFamily="34" charset="0"/>
              <a:buChar char="•"/>
            </a:pPr>
            <a:endParaRPr lang="en-US" altLang="en-US" sz="2000" b="0" kern="0" dirty="0" smtClean="0">
              <a:cs typeface="Arial" charset="0"/>
            </a:endParaRPr>
          </a:p>
          <a:p>
            <a:pPr eaLnBrk="1" hangingPunct="1">
              <a:buClrTx/>
              <a:buFont typeface="Arial" charset="0"/>
              <a:buNone/>
            </a:pPr>
            <a:endParaRPr lang="en-CA" altLang="en-US" sz="1400" b="0" kern="0" dirty="0">
              <a:cs typeface="Arial" charset="0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14" y="1124744"/>
            <a:ext cx="7210767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278572"/>
            <a:ext cx="2305450" cy="3379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5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868363"/>
          </a:xfrm>
        </p:spPr>
        <p:txBody>
          <a:bodyPr/>
          <a:lstStyle/>
          <a:p>
            <a:r>
              <a:rPr lang="en-US" dirty="0" smtClean="0"/>
              <a:t>Workers’ perspective on better jobs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F41F88-0DA1-4238-B2AF-39545B26DA11}" type="slidenum">
              <a:rPr lang="en-CA" smtClean="0"/>
              <a:pPr/>
              <a:t>24</a:t>
            </a:fld>
            <a:endParaRPr lang="en-CA" dirty="0"/>
          </a:p>
        </p:txBody>
      </p:sp>
      <p:sp>
        <p:nvSpPr>
          <p:cNvPr id="7" name="Subtitle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1400" i="1" dirty="0">
                <a:solidFill>
                  <a:schemeClr val="bg1"/>
                </a:solidFill>
                <a:cs typeface="Arial" charset="0"/>
              </a:rPr>
              <a:t>www.ekos.com</a:t>
            </a:r>
            <a:endParaRPr lang="en-CA" altLang="en-US" sz="1400" i="1" dirty="0">
              <a:solidFill>
                <a:schemeClr val="bg1"/>
              </a:solidFill>
              <a:cs typeface="Arial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37692926"/>
              </p:ext>
            </p:extLst>
          </p:nvPr>
        </p:nvGraphicFramePr>
        <p:xfrm>
          <a:off x="1331640" y="1268760"/>
          <a:ext cx="6360368" cy="4192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1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8363"/>
          </a:xfrm>
        </p:spPr>
        <p:txBody>
          <a:bodyPr/>
          <a:lstStyle/>
          <a:p>
            <a:r>
              <a:rPr lang="en-US" dirty="0" smtClean="0"/>
              <a:t>What’s most valued?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F41F88-0DA1-4238-B2AF-39545B26DA11}" type="slidenum">
              <a:rPr lang="en-CA" smtClean="0"/>
              <a:pPr/>
              <a:t>25</a:t>
            </a:fld>
            <a:endParaRPr lang="en-CA" dirty="0"/>
          </a:p>
        </p:txBody>
      </p:sp>
      <p:pic>
        <p:nvPicPr>
          <p:cNvPr id="6" name="Picture 14" descr="ppt jan e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805264"/>
            <a:ext cx="1287463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1400" i="1" dirty="0">
                <a:solidFill>
                  <a:schemeClr val="bg1"/>
                </a:solidFill>
                <a:cs typeface="Arial" charset="0"/>
              </a:rPr>
              <a:t>www.ekos.com</a:t>
            </a:r>
            <a:endParaRPr lang="en-CA" altLang="en-US" sz="1400" i="1" dirty="0">
              <a:solidFill>
                <a:schemeClr val="bg1"/>
              </a:solidFill>
              <a:cs typeface="Arial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542027"/>
              </p:ext>
            </p:extLst>
          </p:nvPr>
        </p:nvGraphicFramePr>
        <p:xfrm>
          <a:off x="611560" y="1484784"/>
          <a:ext cx="7848872" cy="41480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848872"/>
              </a:tblGrid>
              <a:tr h="923012">
                <a:tc>
                  <a:txBody>
                    <a:bodyPr/>
                    <a:lstStyle/>
                    <a:p>
                      <a:r>
                        <a:rPr lang="en-US" sz="2400" i="1" dirty="0" smtClean="0"/>
                        <a:t>Most </a:t>
                      </a:r>
                      <a:r>
                        <a:rPr lang="en-US" sz="2400" i="1" baseline="0" dirty="0" smtClean="0"/>
                        <a:t>important characteristics in deciding which job to choose: </a:t>
                      </a:r>
                      <a:endParaRPr lang="en-US" sz="2400" b="1" i="1" dirty="0"/>
                    </a:p>
                  </a:txBody>
                  <a:tcPr/>
                </a:tc>
              </a:tr>
              <a:tr h="661164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workplace free from harassment and discrimination</a:t>
                      </a:r>
                    </a:p>
                  </a:txBody>
                  <a:tcPr anchor="ctr"/>
                </a:tc>
              </a:tr>
              <a:tr h="512784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/>
                        <a:t>Work that gives a sense of pride &amp; accomplishment</a:t>
                      </a:r>
                      <a:endParaRPr lang="en-US" sz="2400" b="0" dirty="0"/>
                    </a:p>
                  </a:txBody>
                  <a:tcPr/>
                </a:tc>
              </a:tr>
              <a:tr h="512784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/>
                        <a:t>Good job security</a:t>
                      </a:r>
                      <a:endParaRPr lang="en-US" sz="2400" b="0" dirty="0"/>
                    </a:p>
                  </a:txBody>
                  <a:tcPr/>
                </a:tc>
              </a:tr>
              <a:tr h="512784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/>
                        <a:t>Challenging and interesting work</a:t>
                      </a:r>
                      <a:endParaRPr lang="en-US" sz="2400" b="0" dirty="0"/>
                    </a:p>
                  </a:txBody>
                  <a:tcPr/>
                </a:tc>
              </a:tr>
              <a:tr h="512784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/>
                        <a:t>A healthy and safe workplace</a:t>
                      </a:r>
                      <a:endParaRPr lang="en-US" sz="2400" b="0" dirty="0"/>
                    </a:p>
                  </a:txBody>
                  <a:tcPr/>
                </a:tc>
              </a:tr>
              <a:tr h="512784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/>
                        <a:t>Senior management I can trust</a:t>
                      </a:r>
                      <a:endParaRPr lang="en-US" sz="24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568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8363"/>
          </a:xfrm>
        </p:spPr>
        <p:txBody>
          <a:bodyPr/>
          <a:lstStyle/>
          <a:p>
            <a:r>
              <a:rPr lang="en-US" dirty="0" smtClean="0"/>
              <a:t>Top motivators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F41F88-0DA1-4238-B2AF-39545B26DA11}" type="slidenum">
              <a:rPr lang="en-CA" smtClean="0"/>
              <a:pPr/>
              <a:t>26</a:t>
            </a:fld>
            <a:endParaRPr lang="en-CA" dirty="0"/>
          </a:p>
        </p:txBody>
      </p:sp>
      <p:pic>
        <p:nvPicPr>
          <p:cNvPr id="6" name="Picture 14" descr="ppt jan e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805264"/>
            <a:ext cx="1287463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1400" i="1" dirty="0">
                <a:solidFill>
                  <a:schemeClr val="bg1"/>
                </a:solidFill>
                <a:cs typeface="Arial" charset="0"/>
              </a:rPr>
              <a:t>www.ekos.com</a:t>
            </a:r>
            <a:endParaRPr lang="en-CA" altLang="en-US" sz="1400" i="1" dirty="0">
              <a:solidFill>
                <a:schemeClr val="bg1"/>
              </a:solidFill>
              <a:cs typeface="Arial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016255"/>
              </p:ext>
            </p:extLst>
          </p:nvPr>
        </p:nvGraphicFramePr>
        <p:xfrm>
          <a:off x="1527398" y="1628800"/>
          <a:ext cx="6192688" cy="2194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19268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i="1" dirty="0" smtClean="0"/>
                        <a:t>What contributes most to making you look forward</a:t>
                      </a:r>
                      <a:r>
                        <a:rPr lang="en-US" sz="2400" i="1" baseline="0" dirty="0" smtClean="0"/>
                        <a:t> to work?</a:t>
                      </a:r>
                      <a:endParaRPr lang="en-US" sz="2400" b="1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/>
                        <a:t>The people I work with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/>
                        <a:t>Challenging, interesting and varied work</a:t>
                      </a:r>
                      <a:endParaRPr lang="en-US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/>
                        <a:t>Helping customers,</a:t>
                      </a:r>
                      <a:r>
                        <a:rPr lang="en-US" sz="2400" b="0" baseline="0" dirty="0" smtClean="0"/>
                        <a:t> clients, society</a:t>
                      </a:r>
                      <a:endParaRPr lang="en-US" sz="24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814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E73145-A953-417A-9E13-BE15F7C86076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 bwMode="auto">
          <a:xfrm>
            <a:off x="8077200" y="6553200"/>
            <a:ext cx="6858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0FE3A61-6B9D-46B2-8EA7-735CA2DCB5D7}" type="slidenum">
              <a:rPr lang="en-US" sz="1000">
                <a:solidFill>
                  <a:schemeClr val="bg1"/>
                </a:solidFill>
                <a:latin typeface="+mn-lt"/>
              </a:rPr>
              <a:pPr algn="r">
                <a:defRPr/>
              </a:pPr>
              <a:t>27</a:t>
            </a:fld>
            <a:endParaRPr lang="en-US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3971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2590800"/>
            <a:ext cx="6705600" cy="868363"/>
          </a:xfrm>
        </p:spPr>
        <p:txBody>
          <a:bodyPr/>
          <a:lstStyle/>
          <a:p>
            <a:pPr algn="ctr"/>
            <a:r>
              <a:rPr lang="en-US" sz="4000" b="1" dirty="0" smtClean="0"/>
              <a:t>Your role</a:t>
            </a:r>
            <a:endParaRPr lang="en-CA" sz="40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797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868363"/>
          </a:xfrm>
        </p:spPr>
        <p:txBody>
          <a:bodyPr/>
          <a:lstStyle/>
          <a:p>
            <a:r>
              <a:rPr lang="en-US" dirty="0" smtClean="0"/>
              <a:t>Enablers of healthy workplaces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14056"/>
          </a:xfrm>
        </p:spPr>
        <p:txBody>
          <a:bodyPr/>
          <a:lstStyle/>
          <a:p>
            <a:pPr marL="342900" lvl="0" indent="-342900">
              <a:spcAft>
                <a:spcPts val="600"/>
              </a:spcAft>
              <a:buClr>
                <a:srgbClr val="155180"/>
              </a:buClr>
              <a:buFont typeface="+mj-lt"/>
              <a:buAutoNum type="arabicPeriod"/>
            </a:pPr>
            <a:r>
              <a:rPr lang="en-US" sz="1800" b="1" dirty="0"/>
              <a:t>Leadership </a:t>
            </a:r>
            <a:r>
              <a:rPr lang="en-US" sz="1800" b="1" dirty="0" smtClean="0"/>
              <a:t>commitment: </a:t>
            </a:r>
            <a:r>
              <a:rPr lang="en-US" sz="1800" dirty="0"/>
              <a:t>Demonstrated commitment from leaders, backed by resources, to improve employee well-being and the embedding of health and safety goals into the organization’s culture.</a:t>
            </a:r>
          </a:p>
          <a:p>
            <a:pPr marL="342900" lvl="0" indent="-342900">
              <a:spcAft>
                <a:spcPts val="600"/>
              </a:spcAft>
              <a:buClr>
                <a:srgbClr val="155180"/>
              </a:buClr>
              <a:buFont typeface="+mj-lt"/>
              <a:buAutoNum type="arabicPeriod"/>
            </a:pPr>
            <a:r>
              <a:rPr lang="en-US" sz="1800" b="1" dirty="0"/>
              <a:t>Integrated and comprehensive approach:</a:t>
            </a:r>
            <a:r>
              <a:rPr lang="en-US" sz="1800" dirty="0"/>
              <a:t> A commitment to achieving </a:t>
            </a:r>
            <a:r>
              <a:rPr lang="en-US" sz="1800" dirty="0" smtClean="0"/>
              <a:t>healthy workplace </a:t>
            </a:r>
            <a:r>
              <a:rPr lang="en-US" sz="1800" dirty="0"/>
              <a:t>goals is integrated into the organization’s strategy and linked to safety, human </a:t>
            </a:r>
            <a:r>
              <a:rPr lang="en-US" sz="1800" dirty="0" smtClean="0"/>
              <a:t>resources </a:t>
            </a:r>
            <a:r>
              <a:rPr lang="en-US" sz="1800" dirty="0"/>
              <a:t>and corporate social </a:t>
            </a:r>
            <a:r>
              <a:rPr lang="en-US" sz="1800" dirty="0" smtClean="0"/>
              <a:t>responsibility. </a:t>
            </a:r>
            <a:endParaRPr lang="en-US" sz="1800" dirty="0"/>
          </a:p>
          <a:p>
            <a:pPr marL="342900" lvl="0" indent="-342900">
              <a:spcAft>
                <a:spcPts val="600"/>
              </a:spcAft>
              <a:buClr>
                <a:srgbClr val="155180"/>
              </a:buClr>
              <a:buFont typeface="+mj-lt"/>
              <a:buAutoNum type="arabicPeriod"/>
            </a:pPr>
            <a:r>
              <a:rPr lang="en-US" sz="1800" b="1" dirty="0"/>
              <a:t>Participation:</a:t>
            </a:r>
            <a:r>
              <a:rPr lang="en-US" sz="1800" dirty="0"/>
              <a:t> Active participation of employees and managers at all stages of the workplace health improvement process, and as users of healthy workplace programs and resources.</a:t>
            </a:r>
          </a:p>
          <a:p>
            <a:pPr marL="342900" lvl="0" indent="-342900">
              <a:spcAft>
                <a:spcPts val="600"/>
              </a:spcAft>
              <a:buClr>
                <a:srgbClr val="155180"/>
              </a:buClr>
              <a:buFont typeface="+mj-lt"/>
              <a:buAutoNum type="arabicPeriod"/>
            </a:pPr>
            <a:r>
              <a:rPr lang="en-US" sz="1800" b="1" dirty="0"/>
              <a:t>Communication: </a:t>
            </a:r>
            <a:r>
              <a:rPr lang="en-US" sz="1800" dirty="0"/>
              <a:t>The organization and its leaders regularly communicate with workers about healthy workplace resources, initiatives and progress through multiple channels.</a:t>
            </a:r>
          </a:p>
          <a:p>
            <a:pPr marL="342900" lvl="0" indent="-342900">
              <a:spcAft>
                <a:spcPts val="600"/>
              </a:spcAft>
              <a:buClr>
                <a:srgbClr val="155180"/>
              </a:buClr>
              <a:buFont typeface="+mj-lt"/>
              <a:buAutoNum type="arabicPeriod"/>
            </a:pPr>
            <a:r>
              <a:rPr lang="en-US" sz="1800" b="1" dirty="0"/>
              <a:t>Continuous improvement:</a:t>
            </a:r>
            <a:r>
              <a:rPr lang="en-US" sz="1800" dirty="0"/>
              <a:t> Achieving healthy workplace goals requires time, persistence, a continuous review of progress measures, and appropriate adjustments to initiatives.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F41F88-0DA1-4238-B2AF-39545B26DA11}" type="slidenum">
              <a:rPr lang="en-CA" smtClean="0"/>
              <a:pPr/>
              <a:t>28</a:t>
            </a:fld>
            <a:endParaRPr lang="en-CA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755576" y="1196752"/>
            <a:ext cx="7920880" cy="936104"/>
          </a:xfrm>
          <a:prstGeom prst="round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69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EDE345-99C4-42F3-BC41-6CC67B79E813}" type="slidenum">
              <a:rPr lang="en-CA"/>
              <a:pPr/>
              <a:t>29</a:t>
            </a:fld>
            <a:endParaRPr lang="en-CA" dirty="0"/>
          </a:p>
        </p:txBody>
      </p:sp>
      <p:sp>
        <p:nvSpPr>
          <p:cNvPr id="63488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16632"/>
            <a:ext cx="7560840" cy="868362"/>
          </a:xfrm>
        </p:spPr>
        <p:txBody>
          <a:bodyPr/>
          <a:lstStyle/>
          <a:p>
            <a:r>
              <a:rPr lang="en-CA" sz="3600" dirty="0" smtClean="0"/>
              <a:t>Do your organization’s leaders…</a:t>
            </a:r>
            <a:endParaRPr lang="en-CA" sz="3600" dirty="0"/>
          </a:p>
        </p:txBody>
      </p:sp>
      <p:sp>
        <p:nvSpPr>
          <p:cNvPr id="634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548" y="1268760"/>
            <a:ext cx="8352928" cy="5328592"/>
          </a:xfrm>
        </p:spPr>
        <p:txBody>
          <a:bodyPr/>
          <a:lstStyle/>
          <a:p>
            <a:pPr marL="342900" indent="-342900">
              <a:buClr>
                <a:srgbClr val="155180"/>
              </a:buClr>
              <a:buFont typeface="Wingdings" pitchFamily="2" charset="2"/>
              <a:buChar char="ü"/>
            </a:pPr>
            <a:r>
              <a:rPr lang="en-US" sz="2400" dirty="0" smtClean="0"/>
              <a:t>Understand </a:t>
            </a:r>
            <a:r>
              <a:rPr lang="en-US" sz="2400" dirty="0" smtClean="0"/>
              <a:t>the business benefits of </a:t>
            </a:r>
            <a:r>
              <a:rPr lang="en-US" sz="2400" dirty="0"/>
              <a:t>a psychologically </a:t>
            </a:r>
            <a:r>
              <a:rPr lang="en-US" sz="2400" dirty="0" smtClean="0"/>
              <a:t>healthy </a:t>
            </a:r>
            <a:r>
              <a:rPr lang="en-US" sz="2400" dirty="0"/>
              <a:t>and safe </a:t>
            </a:r>
            <a:r>
              <a:rPr lang="en-US" sz="2400" dirty="0" smtClean="0"/>
              <a:t>workplace (PHSW)?</a:t>
            </a:r>
          </a:p>
          <a:p>
            <a:pPr marL="342900" indent="-342900">
              <a:buClr>
                <a:srgbClr val="155180"/>
              </a:buClr>
              <a:buFont typeface="Wingdings" pitchFamily="2" charset="2"/>
              <a:buChar char="ü"/>
            </a:pPr>
            <a:r>
              <a:rPr lang="en-US" sz="2400" dirty="0" smtClean="0"/>
              <a:t>Demonstrate a personal commitment to a PHSW?</a:t>
            </a:r>
          </a:p>
          <a:p>
            <a:pPr marL="342900" indent="-342900">
              <a:buClr>
                <a:srgbClr val="155180"/>
              </a:buClr>
              <a:buFont typeface="Wingdings" pitchFamily="2" charset="2"/>
              <a:buChar char="ü"/>
            </a:pPr>
            <a:r>
              <a:rPr lang="en-US" sz="2400" dirty="0" smtClean="0"/>
              <a:t>Communicate why and how a PHSW is strategically important?</a:t>
            </a:r>
          </a:p>
          <a:p>
            <a:pPr marL="342900" indent="-342900">
              <a:buClr>
                <a:srgbClr val="155180"/>
              </a:buClr>
              <a:buFont typeface="Wingdings" pitchFamily="2" charset="2"/>
              <a:buChar char="ü"/>
            </a:pPr>
            <a:r>
              <a:rPr lang="en-US" sz="2400" dirty="0" smtClean="0"/>
              <a:t>Communicate how corporate values and ethical responsibilities require a PHSW?</a:t>
            </a:r>
          </a:p>
          <a:p>
            <a:pPr marL="342900" indent="-342900">
              <a:buClr>
                <a:srgbClr val="155180"/>
              </a:buClr>
              <a:buFont typeface="Wingdings" pitchFamily="2" charset="2"/>
              <a:buChar char="ü"/>
            </a:pPr>
            <a:r>
              <a:rPr lang="en-US" sz="2400" dirty="0" smtClean="0"/>
              <a:t>Role model the skills and behaviours other managers need to support a PHSW? </a:t>
            </a:r>
          </a:p>
          <a:p>
            <a:pPr marL="342900" indent="-342900">
              <a:buClr>
                <a:srgbClr val="155180"/>
              </a:buClr>
              <a:buFont typeface="Wingdings" pitchFamily="2" charset="2"/>
              <a:buChar char="ü"/>
            </a:pPr>
            <a:r>
              <a:rPr lang="en-US" sz="2400" dirty="0" smtClean="0"/>
              <a:t>Create accountability for actions contributing to a PHSW?</a:t>
            </a:r>
          </a:p>
          <a:p>
            <a:pPr marL="342900" indent="-342900">
              <a:buClr>
                <a:srgbClr val="155180"/>
              </a:buClr>
              <a:buFont typeface="Wingdings" pitchFamily="2" charset="2"/>
              <a:buChar char="ü"/>
            </a:pPr>
            <a:r>
              <a:rPr lang="en-US" sz="2400" dirty="0" smtClean="0"/>
              <a:t>Take into account employee wellbeing when making corporate decisions and planning change?</a:t>
            </a:r>
            <a:endParaRPr lang="en-US" sz="4000" dirty="0" smtClean="0"/>
          </a:p>
          <a:p>
            <a:endParaRPr lang="en-US" sz="1800" i="1" dirty="0"/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323528" y="116632"/>
            <a:ext cx="8496944" cy="1872208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5E9EFF"/>
              </a:gs>
              <a:gs pos="11000">
                <a:schemeClr val="bg1">
                  <a:lumMod val="85000"/>
                </a:schemeClr>
              </a:gs>
              <a:gs pos="56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 w="6032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marL="0" lvl="1"/>
            <a:endParaRPr lang="en-US" sz="3200" b="0" kern="0" dirty="0" smtClean="0"/>
          </a:p>
          <a:p>
            <a:pPr marL="0" lvl="1"/>
            <a:r>
              <a:rPr lang="en-US" sz="3600" kern="0" dirty="0" smtClean="0"/>
              <a:t>How </a:t>
            </a:r>
            <a:r>
              <a:rPr lang="en-US" sz="3600" kern="0" dirty="0"/>
              <a:t>do you promote psychological </a:t>
            </a:r>
            <a:endParaRPr lang="en-US" sz="3600" kern="0" dirty="0" smtClean="0"/>
          </a:p>
          <a:p>
            <a:pPr marL="0" lvl="1"/>
            <a:r>
              <a:rPr lang="en-US" sz="3600" kern="0" dirty="0" smtClean="0"/>
              <a:t>health </a:t>
            </a:r>
            <a:r>
              <a:rPr lang="en-US" sz="3600" kern="0" dirty="0"/>
              <a:t>&amp; safety in your workplace?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5410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EDE345-99C4-42F3-BC41-6CC67B79E813}" type="slidenum">
              <a:rPr lang="en-CA"/>
              <a:pPr/>
              <a:t>30</a:t>
            </a:fld>
            <a:endParaRPr lang="en-CA" dirty="0"/>
          </a:p>
        </p:txBody>
      </p:sp>
      <p:sp>
        <p:nvSpPr>
          <p:cNvPr id="634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6632"/>
            <a:ext cx="7560840" cy="868362"/>
          </a:xfrm>
        </p:spPr>
        <p:txBody>
          <a:bodyPr/>
          <a:lstStyle/>
          <a:p>
            <a:pPr lvl="0"/>
            <a:r>
              <a:rPr lang="en-US" altLang="en-US" dirty="0" smtClean="0"/>
              <a:t>Alberta Healthy Workplaces:</a:t>
            </a:r>
            <a:br>
              <a:rPr lang="en-US" altLang="en-US" dirty="0" smtClean="0"/>
            </a:br>
            <a:r>
              <a:rPr lang="en-US" altLang="en-US" sz="2800" i="1" dirty="0" smtClean="0"/>
              <a:t>Achievement </a:t>
            </a:r>
            <a:r>
              <a:rPr lang="en-US" altLang="en-US" sz="2800" i="1" dirty="0"/>
              <a:t>Level </a:t>
            </a:r>
            <a:r>
              <a:rPr lang="en-US" altLang="en-US" sz="2800" i="1" dirty="0"/>
              <a:t>Requirements</a:t>
            </a:r>
            <a:endParaRPr lang="en-CA" sz="2800" i="1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5480174"/>
              </p:ext>
            </p:extLst>
          </p:nvPr>
        </p:nvGraphicFramePr>
        <p:xfrm>
          <a:off x="467544" y="1196752"/>
          <a:ext cx="8352928" cy="5018761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5477229"/>
                <a:gridCol w="934435"/>
                <a:gridCol w="1005160"/>
                <a:gridCol w="936104"/>
              </a:tblGrid>
              <a:tr h="5444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Myriad Pro"/>
                        </a:rPr>
                        <a:t>Leadership &amp; Culture</a:t>
                      </a:r>
                      <a:endParaRPr lang="en-US" sz="2000" dirty="0">
                        <a:effectLst/>
                        <a:latin typeface="Myriad Pro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effectLst/>
                        </a:rPr>
                        <a:t>Fully Met</a:t>
                      </a:r>
                      <a:endParaRPr lang="en-US" sz="16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effectLst/>
                        </a:rPr>
                        <a:t>Partially Met</a:t>
                      </a:r>
                      <a:endParaRPr lang="en-US" sz="16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effectLst/>
                        </a:rPr>
                        <a:t>N/A</a:t>
                      </a:r>
                      <a:endParaRPr lang="en-US" sz="16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547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The organization’s senior </a:t>
                      </a:r>
                      <a:r>
                        <a:rPr lang="en-US" sz="1400" dirty="0" smtClean="0">
                          <a:effectLst/>
                        </a:rPr>
                        <a:t>leaders </a:t>
                      </a:r>
                      <a:r>
                        <a:rPr lang="en-US" sz="1400" dirty="0">
                          <a:effectLst/>
                        </a:rPr>
                        <a:t>are committed to and actively participate in the company's health and wellness programs.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F0000"/>
                          </a:solidFill>
                          <a:effectLst/>
                          <a:sym typeface="Wingdings"/>
                        </a:rPr>
                        <a:t>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Senior leaders encourage employee participation in workplace health and wellness programs.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sz="2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547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The organization has a Healthy Workplace Policy that addresses employee physical and psychological health, and is aligned with safety policies.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sz="2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76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The organization has a dedicated annual budget for workplace health initiatives.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sz="2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76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The organization has human resources dedicated to workplace health.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sz="2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76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The organization recognizes employees and work teams for healthy and safe behaviours.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sz="2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547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The organization provides managers at all levels with education and training regarding their role in creating a healthier workplace.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sz="2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548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Low-cost </a:t>
            </a:r>
            <a:r>
              <a:rPr lang="en-US" dirty="0" smtClean="0"/>
              <a:t>actions you can take…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Bef>
                <a:spcPts val="1200"/>
              </a:spcBef>
              <a:buClr>
                <a:srgbClr val="155180"/>
              </a:buClr>
              <a:buFont typeface="+mj-lt"/>
              <a:buAutoNum type="arabicPeriod"/>
            </a:pPr>
            <a:r>
              <a:rPr lang="en-US" sz="2000" b="1" dirty="0"/>
              <a:t>Live the</a:t>
            </a:r>
            <a:r>
              <a:rPr lang="en-US" sz="2000" dirty="0"/>
              <a:t> corporate values and model healthy behaviours.</a:t>
            </a:r>
          </a:p>
          <a:p>
            <a:pPr marL="342900" indent="-342900">
              <a:spcBef>
                <a:spcPts val="1200"/>
              </a:spcBef>
              <a:buClr>
                <a:srgbClr val="155180"/>
              </a:buClr>
              <a:buFont typeface="+mj-lt"/>
              <a:buAutoNum type="arabicPeriod"/>
            </a:pPr>
            <a:r>
              <a:rPr lang="en-US" sz="2000" b="1" dirty="0" smtClean="0"/>
              <a:t>Engage </a:t>
            </a:r>
            <a:r>
              <a:rPr lang="en-US" sz="2000" dirty="0" smtClean="0"/>
              <a:t>employees, developing a shared vision of a healthy and safe workplace.</a:t>
            </a:r>
          </a:p>
          <a:p>
            <a:pPr marL="342900" indent="-342900">
              <a:spcBef>
                <a:spcPts val="1200"/>
              </a:spcBef>
              <a:buClr>
                <a:srgbClr val="155180"/>
              </a:buClr>
              <a:buFont typeface="+mj-lt"/>
              <a:buAutoNum type="arabicPeriod"/>
            </a:pPr>
            <a:r>
              <a:rPr lang="en-US" sz="2000" b="1" dirty="0" smtClean="0"/>
              <a:t>Design</a:t>
            </a:r>
            <a:r>
              <a:rPr lang="en-US" sz="2000" dirty="0" smtClean="0"/>
              <a:t> </a:t>
            </a:r>
            <a:r>
              <a:rPr lang="en-US" sz="2000" dirty="0" smtClean="0"/>
              <a:t>change to be healthy.</a:t>
            </a:r>
          </a:p>
          <a:p>
            <a:pPr marL="342900" indent="-342900">
              <a:spcBef>
                <a:spcPts val="1200"/>
              </a:spcBef>
              <a:buClr>
                <a:srgbClr val="155180"/>
              </a:buClr>
              <a:buFont typeface="+mj-lt"/>
              <a:buAutoNum type="arabicPeriod"/>
            </a:pPr>
            <a:r>
              <a:rPr lang="en-US" sz="2000" b="1" dirty="0" smtClean="0"/>
              <a:t>Expand</a:t>
            </a:r>
            <a:r>
              <a:rPr lang="en-US" sz="2000" dirty="0" smtClean="0"/>
              <a:t> </a:t>
            </a:r>
            <a:r>
              <a:rPr lang="en-US" sz="2000" dirty="0"/>
              <a:t>occupational health and safety management systems to promote psychological </a:t>
            </a:r>
            <a:r>
              <a:rPr lang="en-US" sz="2000" dirty="0" smtClean="0"/>
              <a:t>health and safety. </a:t>
            </a:r>
          </a:p>
          <a:p>
            <a:pPr marL="342900" indent="-342900">
              <a:spcBef>
                <a:spcPts val="1200"/>
              </a:spcBef>
              <a:buClr>
                <a:srgbClr val="155180"/>
              </a:buClr>
              <a:buFont typeface="+mj-lt"/>
              <a:buAutoNum type="arabicPeriod"/>
            </a:pPr>
            <a:r>
              <a:rPr lang="en-US" sz="2000" b="1" dirty="0" smtClean="0"/>
              <a:t>Collaborate</a:t>
            </a:r>
            <a:r>
              <a:rPr lang="en-US" sz="2000" dirty="0" smtClean="0"/>
              <a:t> </a:t>
            </a:r>
            <a:r>
              <a:rPr lang="en-US" sz="2000" dirty="0"/>
              <a:t>with </a:t>
            </a:r>
            <a:r>
              <a:rPr lang="en-US" sz="2000" dirty="0" smtClean="0"/>
              <a:t>HR and OHS to </a:t>
            </a:r>
            <a:r>
              <a:rPr lang="en-US" sz="2000" dirty="0"/>
              <a:t>develop integrated approaches to employee </a:t>
            </a:r>
            <a:r>
              <a:rPr lang="en-US" sz="2000" dirty="0" smtClean="0"/>
              <a:t>well-being</a:t>
            </a:r>
            <a:r>
              <a:rPr lang="en-US" sz="2000" dirty="0"/>
              <a:t>. </a:t>
            </a:r>
            <a:endParaRPr lang="en-US" sz="2000" dirty="0" smtClean="0"/>
          </a:p>
          <a:p>
            <a:pPr marL="342900" indent="-342900">
              <a:spcBef>
                <a:spcPts val="1200"/>
              </a:spcBef>
              <a:buClr>
                <a:srgbClr val="155180"/>
              </a:buClr>
              <a:buFont typeface="+mj-lt"/>
              <a:buAutoNum type="arabicPeriod"/>
            </a:pPr>
            <a:r>
              <a:rPr lang="en-US" sz="2000" b="1" dirty="0" smtClean="0"/>
              <a:t>Analyze</a:t>
            </a:r>
            <a:r>
              <a:rPr lang="en-US" sz="2000" dirty="0" smtClean="0"/>
              <a:t> your </a:t>
            </a:r>
            <a:r>
              <a:rPr lang="en-US" sz="2000" dirty="0"/>
              <a:t>OHS and HR metrics to demonstrate connections between health, safety and performance. </a:t>
            </a:r>
            <a:endParaRPr lang="en-US" sz="2000" dirty="0" smtClean="0"/>
          </a:p>
          <a:p>
            <a:pPr marL="342900" indent="-342900">
              <a:spcBef>
                <a:spcPts val="1200"/>
              </a:spcBef>
              <a:buClr>
                <a:srgbClr val="155180"/>
              </a:buClr>
              <a:buFont typeface="+mj-lt"/>
              <a:buAutoNum type="arabicPeriod"/>
            </a:pPr>
            <a:r>
              <a:rPr lang="en-US" sz="2000" b="1" dirty="0" smtClean="0"/>
              <a:t>Strengthen</a:t>
            </a:r>
            <a:r>
              <a:rPr lang="en-US" sz="2000" dirty="0" smtClean="0"/>
              <a:t> your </a:t>
            </a:r>
            <a:r>
              <a:rPr lang="en-US" sz="2000" dirty="0"/>
              <a:t>organization’s culture </a:t>
            </a:r>
            <a:r>
              <a:rPr lang="en-US" sz="2000" dirty="0" smtClean="0"/>
              <a:t>as </a:t>
            </a:r>
            <a:r>
              <a:rPr lang="en-US" sz="2000" dirty="0"/>
              <a:t>the foundation for </a:t>
            </a:r>
            <a:r>
              <a:rPr lang="en-US" sz="2000" dirty="0" smtClean="0"/>
              <a:t>a healthy</a:t>
            </a:r>
            <a:r>
              <a:rPr lang="en-US" sz="2000" dirty="0"/>
              <a:t>, safe and high-performing workplace.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F41F88-0DA1-4238-B2AF-39545B26DA11}" type="slidenum">
              <a:rPr lang="en-CA" smtClean="0"/>
              <a:pPr/>
              <a:t>31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9386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0AC497-8B9D-4238-9BED-84DFCD67659B}" type="slidenum">
              <a:rPr lang="en-US">
                <a:solidFill>
                  <a:srgbClr val="FFFFFF"/>
                </a:solidFill>
              </a:rPr>
              <a:pPr/>
              <a:t>32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8077200" y="6553200"/>
            <a:ext cx="6858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ClrTx/>
              <a:defRPr/>
            </a:pPr>
            <a:fld id="{DD100862-FFC4-4C53-841B-9540486D6FEF}" type="slidenum">
              <a:rPr lang="en-US" sz="1000" b="0">
                <a:solidFill>
                  <a:srgbClr val="FFFFFF"/>
                </a:solidFill>
                <a:latin typeface="Arial"/>
              </a:rPr>
              <a:pPr algn="r">
                <a:spcBef>
                  <a:spcPct val="0"/>
                </a:spcBef>
                <a:buClrTx/>
                <a:defRPr/>
              </a:pPr>
              <a:t>32</a:t>
            </a:fld>
            <a:endParaRPr lang="en-US" sz="100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869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16632"/>
            <a:ext cx="7543800" cy="868363"/>
          </a:xfrm>
        </p:spPr>
        <p:txBody>
          <a:bodyPr/>
          <a:lstStyle/>
          <a:p>
            <a:r>
              <a:rPr lang="en-US" b="1" dirty="0" smtClean="0"/>
              <a:t>    Model healthy behaviours</a:t>
            </a:r>
            <a:endParaRPr lang="en-CA" b="1" dirty="0"/>
          </a:p>
        </p:txBody>
      </p:sp>
      <p:sp>
        <p:nvSpPr>
          <p:cNvPr id="113869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1" y="1796819"/>
            <a:ext cx="4280495" cy="4416491"/>
          </a:xfrm>
        </p:spPr>
        <p:txBody>
          <a:bodyPr/>
          <a:lstStyle/>
          <a:p>
            <a:pPr lvl="1"/>
            <a:r>
              <a:rPr lang="en-US" sz="3600" dirty="0" smtClean="0"/>
              <a:t>Living </a:t>
            </a:r>
            <a:r>
              <a:rPr lang="en-US" sz="3600" dirty="0"/>
              <a:t>the </a:t>
            </a:r>
            <a:r>
              <a:rPr lang="en-US" sz="3600" dirty="0" smtClean="0"/>
              <a:t>corporate values builds trust</a:t>
            </a:r>
            <a:endParaRPr lang="en-US" sz="3600" dirty="0"/>
          </a:p>
        </p:txBody>
      </p:sp>
      <p:sp>
        <p:nvSpPr>
          <p:cNvPr id="3" name="AutoShape 14" descr="data:image/jpeg;base64,/9j/4AAQSkZJRgABAQAAAQABAAD/2wCEAAkGBxQTEhUUEhQUFhUXGBgYGBcYGBsXGBgXGBgcFxwaHBgYHyggGxwlGx0aITEiJSktLi4uFyAzODMsNygtLisBCgoKBQUFDgUFDisZExkrKysrKysrKysrKysrKysrKysrKysrKysrKysrKysrKysrKysrKysrKysrKysrKysrK//AABEIAOsA1wMBIgACEQEDEQH/xAAbAAACAwEBAQAAAAAAAAAAAAAFBgADBAIBB//EAFAQAAIBAwIDBAYFBwYLCAMAAAECAwAEERIhBRMxBiJBURQyYXGBkSNCUqHBM2JygpKisQcVJJOywhZDc3SDlKPR0uHwJURTZISztMM1VNT/xAAUAQEAAAAAAAAAAAAAAAAAAAAA/8QAFBEBAAAAAAAAAAAAAAAAAAAAAP/aAAwDAQACEQMRAD8A+3k1V6Svn9xrBx7hSTr3zKMdDHNJEevnEy5+NBIuycJ2Mt8R5C8uP+PP30DV6Svn9xqekr5/caUR2SjPSe/93pc5/v0LWxWF4zHLdEi8SHD3E0ilSmplKuxB28xQfQvSl8/uNT0pfP7jWAKdtjvVk8Ok+ftoNfpS+f3Gp6Uvn9xrAVI6g0MuOKMHdY7eaYx6dWgxD1l1D8rIvhQMscoPQ13SvZcVuSdrGQbfXmgH9h2rY99ffVtIf1rnH9mI0BypS/acanFzFb3EEUZlSR1Mcxk/JaNWQY12743opxq85NvNMMExxSOAemUUt+FBsqUCazvCMm8iRcZ7ttgge95WH3UIvLmNcCXjnLJ8NdmmfcDHmgdKlI3842Q9bjmSP/NWq/cqAV1HeWberxadvak0bj5rGaB3qUkGe1O386XfuEij+EWa5NxaLueKXY9plGP3o8UDzUpO4fDHcMVtuMTuygFlSS2kIH5wMRI3862o80N3BE9y0yzCU6XSNWAjUHIMajxYZ28RQMlUm5Xz+413Me6fcaHw4yMgn3UG30pfP7jU9KXz+41hddzgH3eNeaT0xvQb/Sl8/uNT0pfP7jWDSfI1ZLBgA77+zpQa/Sl8/uNSsGk4zg486lBuvPV+VU2HrH3fjV156vyrPbSKoJ8fKg6ticYAwM7n8KSFGq5hHnxaY/1drP8A7hTtFIukAkjBzSPbTD0uE+H86XX/AMKcfxNA9SudKnxrq4PfUeG23xNUySDSoHUV3LKpIYdRjag7lbIfPgdqEcLbTd3Y8PoTj2CEfiDRSWVcNg51fdQLhlyP5yusk7W9qce0tOPwFBxw7tE7Kkgs5yHRXA5lsMBgG+vMp2zRfhfGubJy2glibRrGsxMrLq07NDI4yD4HHWsz8KickiGAuQcF4ww+PQn51VZ392j6Hs3ZBsGiEEY94D3ROn4A+yg8u2zxe2X7NndN+1NbL+FX9vjjhl9/m0//ALbVQ2P53TPU2MmPcJ48/wAVq7t//wDjL7/NZ/8A22oCcU/ejXzjLfIoPxNY5eLBYzKIWYcwx90xglhMYfrso3YefjVFuGadFDFSLRTqGCQS48GBH1aRL6a9S2J03Dwi7cZjMJdmF851aDHsCwAGW9ZugUbh9AbjTKUU2lwpbOB9Aegz9SU+FS348Wd0FvcZQqDsm2pQ2/f9tIV3x+aKaA3yX0ZbmiMIVcuzBQkYKxpiTJIO2jcYY7464TCZZLuS5biEUiTRlRGsj8phbxONWEId1D4OoY9mDuDrb9ptSIxgn78jxrgLg4ZwPrddK5rhe0n9KljZJQiQxOcp6pd5QSceGFHyNfMuE8WuHTh0bNdwoAJOZyHm5kht5HDRKsGGQFhnck6jjYByy9lIRd31xNeh2ZDDHFHy5xFhU5iu6yRIDJl8jWoxkY8DQPM/EVzbFD3Z5NIP2hyZJf4Jmhd62ri9sv2LO6f9ua3T8DV/HRm74ePASzSe/FtLH/8AZVEZzxl/zLGPH6875/sCgY5vVPuNYbX1h/14Vum9U+41itmAOSenSgsBOp8Dfz8qscd9fcapSUHVnbNdtMupTnYA0HUzd1vY34iuLlzpXfqN/kK8klGlhnqcj7q5kdSoGdwOlBqB7+PDHT41KqE651ZOcYxUoNEiZGDQ2QAMVByRjPmM79KJSyBQWYgAAkk9ABuTSj2FvHmkuJGGFZgzZHeEkg1LH7OXByQcfWZvKgY0syRucffSJDD9NCfLi9wvT7VrPv8Awr6RSHbx51H7HF2P7Q0/wegcfQ/zvu/50vnjsZZhHHcSxozI80cYaNWT1gMuHkwdjy1bBBHhRbj8jlUhifQ8zFBJgHljQzswB2LYXAz4kHcA0L4MojiSykiKFYWCNCdMcqR4RjGytrjbdchsHvbFsE0BeBVdVZW1KwBUjBBDbgjegMEIXic5JwGtLcg4+xNOG8fDUvzoZ2Pv+TpEkkgtypYmRGEcVxK5k5CyOofSgLAtIcZYDIPcDnfcFt59Jmhjk05061DYB64z57UA3hti0dxJLJcq0bZ0x5xjOnGcsQMAY7oGdRJPhRGXjtqhw1zAp8jKgPyJqtezdmOlpbf1Mf8Aw1pj4bAgwsUSjyCKPuAoAPpCS8Ut5IWWRRa3KO0ZDqpMkDIGK5Ck6WxnrpPlWn+UM44Xff5tN/YNGYkjTOkIvnjA+eKD9vgG4Xe4Of6NMRjfOIyaDRAum6T862wP1HGflrX50OveETcrkomoc1pMi4aPYzmYDZCc+HsNHmiJCuqqZAmFLZAAbSWBI3wSq/IUPkuOIA923s2HmbqVP3fRm/jQALzg90Z4G5Td3mZ/p8xwCo8eXtv5V7w/g8qG4Zobg8yVmOi8bJwiRD1mXUcINz7KNG54l/8ArWP+ty//AMtRZuJHrDYr/wColf8A+haBbsOGMDZAw8QiWGNs5kVwCI1jGkJI+kbnbA28Kaez/C2jMshllbmvrIkCA7KqKThFYHSoFch+IfYsv6yX/gqyOa+HrQ2rDxInkU/AGE5+YoOOJYN9ZjyW4b91B+NYuGnVxe8P2LW0X5vO1MElqrOkhHfQMFPkHxn54HyoBwpf+1b4+HIsx8c3FAzEUG4jdww/lJo0/TdV/iazcUjN1drbnPIhRZZgMjmO5IijJ8UGl3YefK8CQSVvwK2Q5SCFT7I1H4UAj/COxHrXtov+njz/AGq0Q8Zs29W9tm90sZ/vUcEC/ZX5CqZuHRN60Ube9FP8RQVQwq4ykisPNcEfca9Nt7fEDp5/GgfHuA23o009tHHHMkbvHNCAjB0BKnKY1DUNwcg7g5pgsJRLFHJj10V/2lB/Ggq9H9p+X/OpW3QKlAN7SgG2k1jMekmUY1aolGp0x461BTH51Ts1w4wW6I+DIcySkdDNIS8hHs1E49gA8KJsuete0EpT4PZ8yS7XYcviAkPwt4JRj4sKbKXrud5JZIbPTGdWbi50g6HKqNKqdnm0Bd2yqgLkNstAC7fcTjmeOzRyGBkd3GQIykYUI0g9QPzQrMM4UtnGc0Zt4La0ha6aE2yRRueWdGIlOkvpWMlQW0L0O+PAk50jhEBhNsJCSpZg2oNKsjMWMh8zqY5yMEEggg4pTvI47q1a0vJWSFZEBaEjIIPcQh1bMLkZQ7kFeW3eQ6gNjtcJoYjDCWlkZFa1lwkmh0MhO+2OWCQT3TjTkHONvZm3kR5AIXgtiFMcUhQskmW1hRGzBY8aCFzsS2MCsXYyaOXWzNzJVkm5TOAzrb69CaHxnQyqrnB/xngCoptoFz+UBiLMgfWmtUPtV7qJGHxUkfGg868N5rollFKUA1ORCo3LDCmZ1LHKnpt7etGO365s/dPaH9m6iP4VdxDgsEQkuUtUlmRJWQYyzEgsUUtnTqO23nQA+G2/C5JWgext4pMIcPHC2sPq0gPGWGe6e6T4bZoj2LtIzBcoEURNdXS6AAFCiQx6Qo2A7vT21xwXgFuVF16M0EjMZNHMlCh9Rw/KJC7k6hlAe90BqrsMGMUwDf8Ae7sn+vegJv2TgJzrux7BeXQHy5ter2ZQerPeL/6iRv7ZIrSXbzPzrzmHzPzNBjfs0+Nr++X2h4if3oiPurpezO2Gu75vaZtJ/cUY+FauYfM/M16zMOpb5mgxDsjF/wCNe/65P/x1D2Ri8Zr3/W5/wetnMPmfmanMPmfmaDOnZiMAgTXm/wD5mU/2mNX8D4GttrxLNKz6cvMVZ8IMKNSqpIG/XPU1lXjDc0xxRtMV9fDKqocagupju+MHA8CM4yKw8T49OtvI0kPJDiWOJskvHJ3li5iBTsxA7yFhlh4b0Gvs5eCW4vHRW5ZeMLIRhXKKY3CHxCsuM+Z286YqH8DWMW0SwFTGsaqhUgrgDA3HWs0lxehtoLZ18+e6N+yYWH30BmhXaWVhEI0JV5nWEMNioc99h7VjDsPatQcTmHrWkv6jxMP3nU/dQvtBxhQbUvHMji5j0IVyWLKyNjQTnSjM5x0Cb0Bm9t0jtXjRQqJCyqo2AVUIAA8gNqy9iCTw6yJzk2tvnPXPKWu+1t1yrG6kP1LeVvlGa08CtuXbQR4xoijTHlpQD8KDdUqVKCVKlSgGcfvGSNUjIEsziKPPgzAsWx46I1eTHjoxXNwiWlm+hcrHGxwScudySzdSzHJJ6kkmqc8ziGN8W8AOPDXcORn9IJER7pD5irO1pxZ3B8o2Py3oOeJcPj12oChdMxYaRpxiCXypQ7R9nyqNCuqXl+jlWbSJZefcPrR3ACtiRUkD41AljnfJbu0k8im3MSh3M2lQTgbwS7k+Q6n3UCvuI39tIsbvaXBlkIhVyYpmH0e+EBBCMzdFyFAJYmg5Fs9m1pGhVzEY+c/RnF05hfA6KvM5bBRsFj0jYCnmvnXFuIObiXnxPblxAkRYM2Ht9dwsilAUkXmsVKBtZA6U6cA4qLmFZBsd1dc50uuzDPiM7hvrKVI2IoL+J8OjnjMUoLI2CQGZTlSGBDIQykMAQQc5FDv8FLfHW5/1u6z8+bmjdYeI8Ygg0iaaOMt6oZgGYjwVerH2CgHP2VtlQ4WQnwLTzO37TSE59ua08KskjARFwoycZOcnckknJJPiTmstz2niIIjiupP0baUD9t1VfvoXJ2raBTLNZXaxhlTUOSx1OwRQESQscsQNh40DKiLuT54AzXYtxrx4YzVHCrtJohNF3lfdTjBwfYeh9nsrYfyg/R/GgpkjUAHB64Nd3YGw8T0rmb1P1j/E17cj1T4bUEeFcMBnKjOfPxoP2l4hFb2+XZQ0mETU5j3chc6lIYKudRK7gAnwo249c+BH4Uq8Ujmtme5TkFXePVM6uzxRnRGQQDgxp3n9ZQMkkdSQFcGvZ1cQqojzKqiUHVrkKCR1ZXL6gFBDENuAWDAgUc45PJ/OdkmAIwJXB08ws2hlbOGBiCqR9JhhmTTtnem14xYxScxri3eV85dChklOPqpHkttgYGTgL1xU4jdRzWr3rR3cbIrpIsbNDKY4nbKnJUhTjVq2YAnBGTQGeAHD3MeF7sxbUuQCZFEmCp9VgCM42OdWxJFGKF9mrEQ26qCCTqdm1GTLOSx+kclnxkDUxyQozWu8slkGGMg/QkeM/ONhQaaX+Gpzb66lYZ9H0W0efq6oo7iRh5auZGD/AJIfHUeEOPUurlPjHJ8PpY2NBezVxIeIXiITLCAnNl0qo9KRQjICD3jyhGGIGxTHsoNH8ovftBAP+8zQW/6skq6/9mHpoxSzx/6S/sIfsGe5Pujj5S/vTD5UzCglSpUoJUqZqUAXgG816/ncBc+xIIlx8Dq++re1ceqyugOpglx7+W2Kq7K/kpSepubrP9e4/hj5UZoFm4u4b60haGUBXZHR8mJ/omyxUNghgVxuMYO+x3xczh76Tc3ELXQVNZW5JaOTG/LAfMfeZsYA64pkPA7bmPL6PDzJAA78tdTgYxqbGT0HXyHlXHFuDrNEIdkjzkhRjYA4xjoQ2k5/N9tAA/nRgz293E9xbPqCu0JMjIoj1mSEL30DSBdar4dMDVW3slABLcNEHEJ5KJrVlLtHHpLjUAWGnlx6jueT1PWtDKVvojIcg27JEcYzIHDy59pURkD8x/KjtBKDXsui7VsbNby+/MbowA94ZvlRmg3aA6XtZc4VLgI3tWZGhVfdzXiPvUUAns/2rkvJTH6M6RGNmWXvFSVK4BJRQNQJI8e70q/tOCtuc5AWSB8foTxt+FXce7VQQSCFhI7HSr8oZMQkOlNRyCGY+qq5c4JAwCar4rwUR2M8cWvSschQM7yMWAL41yEtu3mdqDJ2HGLXQuSI5riM4z9W4kAB+GKP6X697PxoX2NIEl8F9Q3IkT9Ga3hk29motTNQDSjeTffU0NjGGx5b4olVTRnOduuaDEVbphvvoZxXivKKxJlppCAkeGO7HAd9PqoNyScZwQMnAq/jXFuURDColuXHcjzsq53klb6kQ8SdzjC5O1BOzPFFUsFDShy0hmOA9xnIe4I6JbjGlCTlgmEBABIDuwnHEQPze6pbMAEZMjK7OOXhAdTBlYhRk6SPLNELwXPE5eUrNb2UbETFSObM6n8iGGQig+tgk/VJzkBO7IcLVoxGVdNMdvLNJrfEckgWQOADg3BAQoAO5zfzQD9RusR8m0twELY6f4uBCNbdc5OyA9dUmd8GgyCEWdxEIsiCduU8fURzaGdJc9Rr0lGz6zMh2JbUZfisCsVaaIMDgqXUEHyIznNA+0/CYhEzwhIZ4VadGRFBPK7+ltt1ZsZB69RuAQbigimRXaNG1Kp3UHYjPiKDP2k4kYbSaaPDMsZMfiC57qDI82IFWcA4Wttbxwqc6F7zHq7nd3PmzMSxPmTS72v4LaxQMYbaMXDspjWGMLJLJGwkCkxgHT3d2OyjfamwTgRh3BQBdTBsZUYyQSCRkeOD4UADhDc3iV5L9WBIbVf0sG4kI/rIx+rTNS52Bib0NZXBD3LyXLZ6jnuZFB/RjKL+rV/bCZEt8yNKg1AaopRCwJ85GZVUfpHHT2UBzNSkTsZcIZ/XuXLoShkmEilEYoWwkrggno+kA4OnxqUDJxfhEkzDTd3ECjqsXKGr3s6Mw8tiKpi7OlTkXl7n86RXH7LIR91G5HwM1m9N/N+//lQCexWWgeQklZpZJI8gAlCcBjjA7+DJsB+UrU3Z2PJaN54iSTiOZwmSck8skxjJ/NoXwLi8dsq2cjIjxZWNWcKXhB+jZc+thSqnHipo+t9kZABHvoJY2JjzmWWT/KEHH7KitlZPTPzfv/5Vl4jxpYY2kkHdUZ23JPQKoAyWJwABuSQKCrtQMJDKOsVxC36rvyW/dkajVIXHu1kVzalYUuWkYKyLHBLu6sGCGQxmNCGABJO2N639oODtJEwi70hxvcSO8eOh7hDICf0CPZ4gGma5RCod1UudKhiAWbrhQepx4Cgnba6ItWWIgzO8SQjr9M0i6CR9lT32Pgqk+FC+yvZkW8M3NVZp5Q2sqBGCunAiQbBF9wG5yemaXOAcNuYZIZrixuC8LMVWKCyGMxtGAZVnDSYDE6tIyd8DwBj7L8GUXTnJcWxKa29aW7lUPPO3hqClIxj1QXUYG1ObKCMHodq+b3FpOXd41v49bs/LMbAKXbUd4LlQTknfy86O8BtJZYyZHvYGViuC+dYwCGUShmxvjBzuDudiQzdhHKzTRE+rb2vxaN7i2Y+76FaGcX/lMMd3LbxojBJNOvfAjijL3Dsc47p7o9obrisct1bxzEc+7gBABmPMldtTPJpRLYFEGpixMgJBbGkeGG74JZ8tYrW+DMIuW0cyqs7wtLzpQikRszyHYhuoOAVzuH0i07U2skYkWeLddejWpkA06saFJOQPAZryPik8wBt4QqMAVlmbAKkZDLEmXI9jaDQBJLhY29Jnt7eMtpgjEKsXjXOjEOonUw72lST0GF0nPPBjxCNSIkzEzsyiS3WIgMckhDdBkUnJClQRk7DYUHrcKUf0Mu01xcuJb2QDf0fJ7rEnuIygQquckFyB6xB674QHu42ZToSJtGMKqOO4RkbnUjnC50/R9M187tu0lxariRXj1vLLNLySJplj08yTTKSQcEKgClFGjLKAQDlvxNJ2gla4nFuztFJHJKI49Qg53MSVNDSKCNOSdLaiRtpyGu+s4LMW0DErbxd5yXZ5Lh2UqoEURMkj69LFiMADABydJ7s+VMbXbsuqYa2OQQkSg6I9QJGFGScHGpnPjQS74had6K3ks4oAmu4mYK0WJDojRmDKCznU2rVtoHnU47dHTBE8lsLe4lJd4iV1xAGR/tKFZgoZi24cr1YEBbxVmbh97ctlXnhcID/i4dLLHkeBwxkI65cjwo7FeSJhBazFVwoYNDggDGQDLnHvGaXe1naWCWzuI4+a2tTEriCYxMzMIgVmCcthk+DeFM9rxNXUMmGU9GB2ONv4igxWsga/l15DrBHy1PgjsxkZT4ksqK2CcctPPejt2xa2Fspw13IluPPQ5zKR7oVkPwrasSCYzFcyaSgYtnShwSqjooJAJxucDPQUH9JM/EgcfR2cZHXY3E4H3pCB/X0DbGgUAAYAGAPIDpQvtLG5h+jSR21A6Y5eS5AOTh8jbwI9tavTfZ9//KhPaYiWNFZGIMiZC6WJxk+oww429X4+FBl7M8xpmLQ3EaqAMyzzSAk52CSd1sYHeUnGalC+ysiG5DIkafRNqVJ1kZSWG0o0hiw6AamC4r2geLz1flWe0zk4x08a0Xnq/KqbH1j7qABxu21y2YKgq1wytkZBHolw2CD4agvxxVv+C9uWIWIRnqTGzQ595iIz8av4qMLA5Oy3MWPe7cv+9Rlfyh91Ar8R7MxpG7B7gYRiP6TPgFVJ379aLTs9AoilVGZsKymSSSUhiM5HMY4PtFb+OJm1ceccg+amu7N9SQEeMcZ+YoF+zWP+b4JLiMyIUU4ETzka+9nQis3j1xVCJw7wAj8cATQAe/AUA++jHY8f0CIeUSD5DFHs95fcaBU4PY2czkQzSFlGTy7qYEA9CRr6UZbgZHqXV2n66yffMjn76x2TZ4lIPs2yfvzP/wAArb2bvWmjkZ98XFzGP0Yp3iX7loOTw66HqXmf8rAjj/ZmP+NeLHfL1ktJP9HJF/ffFXN2fgzkIyeP0ckkQz7o2Ar0cHx6s9yv+k1/+4GoMwub769rbEfmXTk/J7dR99ZJpDnv8Jd/ahtGH+0lQ/dRM2MiAsbqcgAndYfDffEQqq541psvSgucxLIqk9S4BVSR7SBQAFtLVHeY23EYZH9ZkE7HHgALd3wo8FXYeVaE4vABkcQnjH2bmMKB7xNEr/NqY+I3zRaSIZZQTgmPQSntKuykj9HJ9lY5O0kS/lEuIwfF4JdPxZVKj4kUA+LivOUqkvDrxWBDBZAmVPUafpQfcSKzpwF7m4aSWFLaIYGFKvNMcLuJFyIY9lHcw7aASVwM7LvivC5dpntG/wAoE/viu7Ts9w+QaoI4gPtW7lP3oWFAmwEJIXR7ZJefcFLaebkspWM21u2GBL4XW5U+M5IOQM+TLPFKWtVlbkRNZpIQOWS8et5s577G5MQIGfybHYZpn7UcFWCzuZY5rkGOCWQAzNKuUjZgCs2oEbdDWj/BFZIlS4mnlXA+jykSKcfVWFFx8SaBbv7m5tBIFWXkwqyRqyAxdyNIoMNjUZZJzqyDjGQRkg1p7J8C/o8XMe6ikAKsedLEGKkjmctjhdfrYx1aisPYK0iQhDcheun0qfTkb9OZiurXspZlhqt43/ygMh6echJoMF24iZh/OsaEeFy0DqPfjluf2qBWXaFbUFVvOEzlmaR39KMRZ3OSdllHkAMjAUCnyHgsCltMMKqPKNB8tq38hQ64VRsegFAiRdvotQBhlcHrJbabqMe08s6wP1KYeLAXFrFJbBZQ5R1YEjun669+POxO2obE9elbO0N5yLS5lG3LSR/2V1fhWa0gMNhbRouoxwRpgsE2WILksfLFBk4VwqaOVA0UehIiqsgYBBqGEXXIxOQMnujGwycV7XPZ69neWITNCQYyyhAQSNhkfStqHtK/KpQHuM8OjmQc1A2k5Geo9xG4pWfs3pJMaxL+cHuI3+LJLvTw3TesLw5YhRsKBMu7SeGItJlo4mjlJN3LKcQyLKcRvHuxCkAa/GnKO631Y6is/HkSO0uHkXWFhkYr9oBCcD39K18Ps8RRh+84RQzb7sAMn4mgzXkuYyCNgrfwNZez1xm0tcjvCGHf/Rii11ZqUcYxlWGcnbIxQjso+uytWKgEwp0yRsgwd8bHr06Ggq7Lz/0OEAfV3PngmjC3XTbcbZoV2OiHoUAO7BQrnf8AKKzLJtnbDhhjw6UX5Yx0HTPj/voA/B97+4PlFAv3yt+IrrsIf6M/+dX3/wAyar+CKPSb3HhJEv8AsI2x+999U9g4Stmud9Utw/8AWXEj/jQMNSpUoBPa2XTY3bdMW8xz/o2rFx9AtjGvgHs1x7OfCMVb28TPDrtRtqgkXP6SkfjXnatByreM/WurYfsSCT+5QH69rypQQgHrQTtIywQyTRqqSnlxiQKurMkixrvjfduho3S921BMUCD695aDHsSdJT9yGg8/lBb/ALOuVzjmJygfbMwhH3vTEBS128wbeFT0e8slPtBu4j+FMooOZvVPuND4ZdPhn8KJVhuIu9hR76DlJ8ZyM5r03O4OOlXRWg8dzVnoy+X3mgVP5QZyeG3ajYuhXPX1yE6fGjs8w0FcDZSAeoG3ljegn8oqgWqKqFmkubZAqkZYc5GYd4gbqpG5HWtU3G1VGZ4Zod1UM5i6vtq1LKyjHXcj49KAP2Vv4jKqokAfl5ykboSuFORq2CnIO34VK97NTPzwrXDTKUYpmIxq4BUagWlZtIPQ6VBycEjapQPdQCpWS94pDDgTSxRk9NbquceWo70GPtYM2si/bKJ/WSKn40XpX7YcUi5VsNReOW6hGqIGXaIm5O0eSQeTg4B60UtO0VrIdKzxah1QsEce9Gww+IoChGetBexh/ocS/wDh64f6mRof7lE3vowN5Ix72H++ljs7x6ICZIUkmUXExVoF1xnmNzSRJnQO87A5I3BoCvZSLTDIvlc3ZP69zLIPuYfOiqzqSQGUkbEZGQeu48KWo+Ki0a5e4juESWUSK3KMiqOVEhBMJfHeRmJYAd49cZrj+fuDzOsrT2DyDGl2aPmDfwLd4b+HsoC3BYCst2SCNc4YE9CBbwqCPZtj3g152Ti0WcK+S4+870QtryOTeORH/RYN/A17cwlkKq7RnwZAuR7g6lfmDQXZqUGXh10vS8Lfpwxn+xpqK98nrLbTjPrKXtyB4dxuYCf1hQV9uD/QpQfrctP25UTH31T2sOZuHr4m8B+C287H+FFryzE8YWUEd6NyAQcNHIsqjPiNSis/GeGtLLaOpA5E5kbPihgliIHty6n3A0BWpXBmXONS58sjPyrvNBKXe0pJueHIPG5dz+jHbTH+0VpizS5xWTPE7FPKK6c+4cpP4tQcdud1s18WvrXH6j8w/cppmFLPa8ZuOGDw9Mz+zbTkUzUEqAVKlBKlSpQLnaRdd3w+Pw50kxHmIoHA/fdT8KLxcKgUsVhjUt6xVApbfPeIG+/nQu4TVxSE59S0nwPDvywjP7tMFBmisEViwDZPm7Edc9CcDrUrTUoJQzi/BUnG7yodsFJHXH6oOn2dM0TqUC0nZVsxlrqb6IlkK4VgWGlt21ZBG2CMV7L2UYrpN9dsMsTrW2lyWOT+VgbA8AowABsKZKlAox9hIlOpTFqznJtLXc+Z0xKc/Grr7stJKQWmh1AYDi30SKPJZI5FZfgfAU0VKABw3ssiJpmkkmbOQ5PLYLsAuYsEgebEtvuTRTh/DIoYxFFGqRjJ0gbZJySc9SScknrWupQDLvs9aykGS2gZh0YxrqHubGR8DWNuyMGco93HvnEd3cqv7HM049mKP1KAFNwFwMx314mPbFIPiJYmrMXvkPdmt5V8pImjc/rxuQP2KYbr1TXzbttFM0/dlMKJGMyZICrIxhZRoYMJGZkIO20RGRk0DSOOXa/lLNX/AMjOGP7Mqp/Goe2Ua7Sw3MR/Phcr/WRhk/epDEzs7EcSZRpkTlyIQWYDmsgw3fZUkcAruCiddJyycD4tpMvPkyVZ1DnKqY4AQSAT32LCQkoD0x4UBT+duHXmVPolxvgqxjkOR4FWGc+ytI4TbrjlxGHHTku0IH6sZCkewgiqlFtdh1Bt7gKdDrlJdLfZYb48dj5GubnsfbKAYVeDH/gSyQgH9CNgp9xGKApaSsnrO8nkW0Aj9hRmqXiU3K3GDqWJ4gPDS7o5PTrlB86GvwO6jBMd45H2Zo45AvxQI3zY1Eh4gBnFpL8ZICfgeYPvoJx2XXfcMGNhNOx+FrKB97U10jvcXPpMEj2TsYhKMRSxPkuoXYyNGRgA9R40Wbi98xxHw/T7ZrmNB8ohIaBiqUsFuLP0WwgHmTLcH5YiFejgd8/5TiTL5iC3ij+RlEhFAzVxLKqjLEKPMkAfM0ujsVEfy1zfzE9dV3KgP6kLIo+AFdxdg+HA5NpFIftSgzMfe0pYn40FFhfxzcVcxSRyKlmoJRg2Gadsg6Tse6Kaaz2lhHFtFGiDAGEUKMDpso9taKCVKle0HlSpUoJUqGvM0HtSvM17QSpUFSglSpUoKrn1TS7x3ggu4XhyqsQdLMutVbBXJTI1YBON9jg+FMdyO6axQS6c7ZPnQJvCOyUiyShzEI0KmNzbwAtJqV2OkAtgMkR1agSVG3dBrS3YrGEIt5hgE61ljJYFtwyyHScu7ZC9XY+NNUc2xBGd8116R3tWPDFAK4fwoxF3xEivty4lIXVqZixJ6kknoB1Oc+Be56p/15VU82VxjxzXrzZA23HjQXv1k9w/hUH+L/68Kqe42O252JrxLnAGRkjoc0HUf5X4n8a20Ot5O/k+0/dW8OPOg6qVKlBKlSpQSpUqUEqVKlBKlSpQSlj/AAcmbmia7LRusy4VOW6cyTWjCQNkMg2z46V6Y3Z6wcc4tHawmaY4QFFzt1dwi7kgAamG5IA6k0Hz7gfHLhbeB5GTUJJLSSY5KqkCSsspGR3pXVBknGMY3atVt20uzLAkkaR830AlGRtQW4WXnbk7aWRBkjbVg5zTdF2gg5ixOeXIwcqjlQWRApLgqxBXvDBz4H7JxfLxy1VdbXEAXLDUZUAyg1MMk4yBufIUAK9juLIwR22ZIppZVfVqdo5JdTxtqZsiINkMN/DHlXXZ3jVxNdzxyBFSJ5k0EOJMIyiKQd3SUdNTZ1dSAOhreO1Vu0nLjdZCJuQxV0AR+Xzc95hqGNu7k5yMbHGuHjtq6lkuIGVQpJWRWADnSvQ/WIIHmRgUCbH2pvDHIzBVPPEXLEUjSRn0hkwe7pCmLQwclt8kKchR1wLtBfXDRamES+hJPJmHczByroCx7uVGcYJGc023vH7aO3NyZkMI21qwcE50hQRsTq2x51a/GrcagZ4u4pdu+O6qgMzHfYBSpPkGB8aD55Z9r78xZdc6ksmduURyhM7LPsAc6QEzkNp15IPSs3E726knt45l70dxZMOVE+iRXVzJKGZdSqGwMHGPHqDX0i37RWkjhEuYWdjpCrIpJOnXgAH7O/tFT+f7QKX9IhC6lGouANTjK7n7QG3njagWuPX91FdCONCyf0bQAhIl5k5SfLeHLjw22MZycigDdor4C4Gh9cdvcso5DYM0d1y4gDjDFosHSOuc19BTtRZnpdQerq/KL6ujmauvTR3s+VdydobVRlp4xs53bGBGcOTnppyM56Z3oF/tPBOlgGSSR5DLAWaOPvcp5k1gIoOyoTv1wN/Ghl9f3ixX0qNIeRPoij5IJePETF8actjMoGB4Hyr6Db3KOCUIIG2R7gf4EUtHt3a6ou99FKbgc1u6qG2OHJz4HwPkN8UC9b8ZvC8R0OYzcyxuvKKScr0hUicalwVEedXqnDavqmiXYi9YRxw3PPNw7XLEyRsq9yRjp16Qvq4I36ZxtgU2xcUhaTlLIhkA9UHJ9VWx79LK2OuGB6GhXaHtRb2ySSDTLJEACikB8GRI2AJ2OGZNQ8MjONqBH7Qdk5le8FtEpRWi4lbtp1YuUzrhUde+V1frY8a39pZri2kWZFWN/RJpJJeVrWOSSeJinMC9SupRnbKKSMA5eG47bAsDMmUOCM751iPA+0eYQmBnvEDrtQ647UWMmpHkR4hFHOzlSYgjPhG1Yx6y59hXzoE+ftDfPEGtZ3myL8kwxCUo0ao1rE5EeA5B3H1idia0z8Z4iI5gouS3MXln0Y+q1lzCMhNlFxlc6W3AUkA5pwsuNWSkJHJGC7DYA7sxKDUcdWKFRn1tO2cVmu+2VtyneGRJCgViCSgKtLys62GMBsj3jHjQLkPGOItcRErcCMmw1r6OQuJYpDc5Jj1DSwjzv3S29P3DrsSxrIFkTUM6ZFKON8d5TuDVFtxiCSVoUkBkUEld+itpbBxg4bY4JwdjRCglSpUoJUqVKCVzzB5j51XdnumscKg+scUBDmDzHzrBxm250RjBiwxGpZFEiOme8jLkdRtnw674xWeV8AnyBO+3T2+FJFv29d1ysMZbnWsQ+kOnFyhYNq076SCOneGDtmgIQdghEW5M6IpjuoxGyc6ONbjlkKgdt1UpnDbHW2w6Vdw7sQY3jZ543C3RuiCh7xNsLcp3nPlqzv4D3L8HbR2uLaRjojntt4ySYklN0ItbPjIGMgHxLAHrmr7PtTNHLNBp50npN3o1OqjlwGIctWYgZw5OT0x45oGB+yB53MW4QL6d6aFKb55AhMeoP08QcfCgr9g5LeFOVLHNIiWkagrywPR7gzc3IcnOGIwAenQ5xW3th2pezbCRo4FvLOdTFTiJkUqMA7nX8MeNYLjtxIvMUxRho5LhdRY6CILZbjGcZDNq0+zSTv0oD8XZx5+GeiOFt21AgoTMAUn5quckE6iASuQe8dx4UcQ7ACXm5nI5hu2XuZ0yXkPJcnv95QCxC7dRvtvg4b22ke5WIRKqPJFF3iwdTNaG6BI6AqRpI8fZQ7hPbidIkf10WwimCuS7s8k5hLPJkZCABmOPV1UB+LsARIHNwCOdFKQIsE8u1NppB5hxkHVnBwa5g/k9Cqg55JQ2QH0exjsmLIpGv1mJ3bp5AV7D2vuJLiK2jjh1PJeRl21aT6KU76qDuG1YxnYqdzjFB/8ADqaCA6Qj6Vv5SZGZyfRrnRpBzsGDbddOB1oGe+7GrK18XkOLwQjAXBjMA7pznvDO+MDx86qm7BQyD6Zixa4luJMDSH5sXKaPTk4jICHGTkp7as4V2huJrxouXGIUaVWbdmARYzGdWoAly77AZXlEHrsA4r2rlN9GBhVguriLkqSJJljsjMC3ewVZ2GBp2IG5zQNfZzgslroiExeBIEjCsBqMoYkyauveB3B2GBjxoPP2AV4hFz2CqL1R3BnTeklsnO5Uk4PzFZ7TtncvDBcCOF4pZI0PLJd150QKZCudOJ/oznfDKcLuKzT9qpoLi5i1Qh2uVi5szSchHNmsigqX+jVnAXAI+sdztQMnBuyqwTvMHDairYMa6lcRLCxV+qqyqDp8/HG1YLrsBG63K8whZ5Glzy1MkbPIsrhZOpQsoOPDzO2NHZ7tNLcXU0RWJViaRGXV9KCujQ4XOWjcFmB0rgFeu9DU7aTsGYCDAuUtmjw3Nt83XJMko1YKGIq4Pd3bxFBrfsEmmQLKylpufG4jTmRSc4XGNR3dOYM6T4E9diL+LdjFuBNrmcGeBIJNKoBiORpAyjHd3ZhjfbHxW73+UG7WNHCQL9CJGDI51f01bXK98aVZG5gzn41qTtvc6kixb6zPdRcxtSRv6PIgVBljpdo2Yjdt02B3wDDe9ko5J+eXcFjbM6jGGa1dnjIPVe8248cDpvkSP5PIQjJ6RJ3ouT0TIX0k3WenXWSPd7d62dn+0k8y3fMjXXACUWPdJAeYU0yZOSQqgqQrKc5G4pNuuPT3McSOQqtNYa3QMoInDNLETqyNBUZ3zhhnHUh9F4JwdbZpNMzFJJHkEbaMK8ra30sBqwWycE7ajRjmjzHzr5l2YjR0uYZJXMks11ChLSk8mFyFIIbbCsMNkEjG5xTTwbhYgDgO76m1ZdixB0qpwWJ66c7bZJ2oGXmDzHzqcweY+dC67eIgA7b0BHmDzHzryhlSg33nq/KqLH1j7vxrReer8qosfWPu/Gg8gwRjGSTvkZGKoi4NbhyBBCANJA5a4BXp4eGTjyzWqPZF9rDPzq1fyh91ANk4XBpX6CHoVxy1xpznTjHTO+PPerJ+Gw6lXkxY1B/UX1+mrp1x49avl9Ra7n/KL8P4mgovLOOQMXjjYrsCVBOPLfw9lejh8WycqMq3eI0LuwHXp19tXN0k99WfWX3GgwW1lGZCSiE7nJUZz0znHWt62iAYCIBgjAUYweo6dD5VRa+ufjW6goS2QYwqjTsMADHu8q89DT7CfsitFSgBQ9k7Zbn0oRjnamcNhchmUoe8BqI0nGkkgbbbDBjkLnVpGfPAz86tqUFaQqNgABnOAMb+deGFd9hv12FW14aDkIOuN/OvDGN9hv126+/zqypQV8oeQ+QqcseQ/wCdWVKCmRcK2PI1itF7w+P8KITeqfcaw2vrj4/woOxgM22T4bVYyDWu3UHNeHYSHxzXbeunuNBxN6p2GzfjXlzJ3V6bj/d0r2X1W/S/EVxc+qnu/AUF4AzpwMYzUr0flD+j+NSg/9k="/>
          <p:cNvSpPr>
            <a:spLocks noChangeAspect="1" noChangeArrowheads="1"/>
          </p:cNvSpPr>
          <p:nvPr/>
        </p:nvSpPr>
        <p:spPr bwMode="auto">
          <a:xfrm>
            <a:off x="0" y="-192617"/>
            <a:ext cx="3048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255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00734"/>
            <a:ext cx="4464154" cy="5334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790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EDE345-99C4-42F3-BC41-6CC67B79E813}" type="slidenum">
              <a:rPr lang="en-CA"/>
              <a:pPr/>
              <a:t>33</a:t>
            </a:fld>
            <a:endParaRPr lang="en-CA" dirty="0"/>
          </a:p>
        </p:txBody>
      </p:sp>
      <p:sp>
        <p:nvSpPr>
          <p:cNvPr id="6348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1"/>
            <a:ext cx="8229600" cy="868363"/>
          </a:xfrm>
        </p:spPr>
        <p:txBody>
          <a:bodyPr/>
          <a:lstStyle/>
          <a:p>
            <a:r>
              <a:rPr lang="en-CA" dirty="0" smtClean="0"/>
              <a:t>Achieving sustainable success</a:t>
            </a:r>
            <a:endParaRPr lang="en-CA" i="1" dirty="0"/>
          </a:p>
        </p:txBody>
      </p:sp>
      <p:sp>
        <p:nvSpPr>
          <p:cNvPr id="634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844824"/>
            <a:ext cx="5616624" cy="4104456"/>
          </a:xfrm>
        </p:spPr>
        <p:txBody>
          <a:bodyPr/>
          <a:lstStyle/>
          <a:p>
            <a:pPr lvl="1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en-US" sz="2800" b="1" dirty="0" smtClean="0">
                <a:latin typeface="Myriad Pro"/>
              </a:rPr>
              <a:t>You can’t become a healthy organization by launching another program. </a:t>
            </a:r>
            <a:r>
              <a:rPr lang="en-US" sz="2800" b="1" u="sng" dirty="0">
                <a:latin typeface="Myriad Pro"/>
              </a:rPr>
              <a:t>It must become </a:t>
            </a:r>
            <a:r>
              <a:rPr lang="en-US" sz="2800" b="1" u="sng" dirty="0" smtClean="0">
                <a:latin typeface="Myriad Pro"/>
              </a:rPr>
              <a:t>how you operate</a:t>
            </a:r>
            <a:r>
              <a:rPr lang="en-US" sz="2800" b="1" dirty="0" smtClean="0">
                <a:latin typeface="Myriad Pro"/>
              </a:rPr>
              <a:t>.</a:t>
            </a:r>
            <a:endParaRPr lang="en-US" sz="2800" b="1" dirty="0">
              <a:latin typeface="Myriad Pro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323" y="1700808"/>
            <a:ext cx="349407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66255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E73145-A953-417A-9E13-BE15F7C86076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 bwMode="auto">
          <a:xfrm>
            <a:off x="8077200" y="6553200"/>
            <a:ext cx="6858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0FE3A61-6B9D-46B2-8EA7-735CA2DCB5D7}" type="slidenum">
              <a:rPr lang="en-US" sz="1000">
                <a:solidFill>
                  <a:schemeClr val="bg1"/>
                </a:solidFill>
                <a:latin typeface="+mn-lt"/>
              </a:rPr>
              <a:pPr algn="r">
                <a:defRPr/>
              </a:pPr>
              <a:t>34</a:t>
            </a:fld>
            <a:endParaRPr lang="en-US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3971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2590800"/>
            <a:ext cx="6705600" cy="868363"/>
          </a:xfrm>
        </p:spPr>
        <p:txBody>
          <a:bodyPr/>
          <a:lstStyle/>
          <a:p>
            <a:pPr algn="ctr"/>
            <a:r>
              <a:rPr lang="en-US" sz="4000" b="1" dirty="0"/>
              <a:t>Questions &amp; Comments</a:t>
            </a:r>
            <a:endParaRPr lang="en-CA" sz="40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718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800253-17BA-4FC5-B84B-3675F0DAB0DB}" type="slidenum">
              <a:rPr lang="en-US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7" name="Slide Number Placeholder 4"/>
          <p:cNvSpPr txBox="1">
            <a:spLocks noGrp="1"/>
          </p:cNvSpPr>
          <p:nvPr/>
        </p:nvSpPr>
        <p:spPr bwMode="auto">
          <a:xfrm>
            <a:off x="8077200" y="6553200"/>
            <a:ext cx="6858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A9C1E4ED-9B3D-4E53-B854-D2E7125CEF43}" type="slidenum">
              <a:rPr lang="en-US" sz="1000">
                <a:solidFill>
                  <a:schemeClr val="bg1"/>
                </a:solidFill>
                <a:latin typeface="+mn-lt"/>
              </a:rPr>
              <a:pPr algn="r">
                <a:defRPr/>
              </a:pPr>
              <a:t>35</a:t>
            </a:fld>
            <a:endParaRPr lang="en-US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789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5577053"/>
            <a:ext cx="9753600" cy="609600"/>
          </a:xfrm>
        </p:spPr>
        <p:txBody>
          <a:bodyPr/>
          <a:lstStyle/>
          <a:p>
            <a:pPr eaLnBrk="1" hangingPunct="1">
              <a:spcBef>
                <a:spcPct val="40000"/>
              </a:spcBef>
            </a:pP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dirty="0" smtClean="0">
                <a:latin typeface="Myriad Pro" pitchFamily="34" charset="0"/>
              </a:rPr>
              <a:t>The Graham Lowe Group |</a:t>
            </a:r>
            <a:r>
              <a:rPr lang="en-US" sz="1400" dirty="0" smtClean="0"/>
              <a:t>  </a:t>
            </a:r>
            <a:r>
              <a:rPr lang="en-US" sz="1400" dirty="0" smtClean="0">
                <a:latin typeface="Myriad Pro" pitchFamily="34" charset="0"/>
                <a:hlinkClick r:id="rId4"/>
              </a:rPr>
              <a:t>www.grahamlowe.ca</a:t>
            </a:r>
            <a:r>
              <a:rPr lang="en-US" sz="1400" dirty="0" smtClean="0">
                <a:latin typeface="Myriad Pro" pitchFamily="34" charset="0"/>
              </a:rPr>
              <a:t> |</a:t>
            </a:r>
            <a:r>
              <a:rPr lang="en-US" sz="1400" dirty="0" smtClean="0"/>
              <a:t> </a:t>
            </a:r>
            <a:r>
              <a:rPr lang="en-US" sz="1400" dirty="0" smtClean="0">
                <a:latin typeface="Myriad Pro" pitchFamily="34" charset="0"/>
                <a:hlinkClick r:id="rId5"/>
              </a:rPr>
              <a:t>glowe@grahamlowe.ca</a:t>
            </a:r>
            <a:endParaRPr lang="en-CA" sz="2400" dirty="0" smtClean="0">
              <a:latin typeface="Myriad Pro" pitchFamily="34" charset="0"/>
            </a:endParaRPr>
          </a:p>
        </p:txBody>
      </p:sp>
      <p:sp>
        <p:nvSpPr>
          <p:cNvPr id="37894" name="Rectangle 3"/>
          <p:cNvSpPr>
            <a:spLocks noChangeArrowheads="1"/>
          </p:cNvSpPr>
          <p:nvPr/>
        </p:nvSpPr>
        <p:spPr bwMode="auto">
          <a:xfrm>
            <a:off x="347663" y="4746952"/>
            <a:ext cx="8369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endParaRPr lang="en-CA" dirty="0"/>
          </a:p>
        </p:txBody>
      </p:sp>
      <p:sp>
        <p:nvSpPr>
          <p:cNvPr id="37895" name="Text Box 4"/>
          <p:cNvSpPr txBox="1">
            <a:spLocks noChangeArrowheads="1"/>
          </p:cNvSpPr>
          <p:nvPr/>
        </p:nvSpPr>
        <p:spPr bwMode="auto">
          <a:xfrm>
            <a:off x="611560" y="5008562"/>
            <a:ext cx="482453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03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en-US" sz="1600" dirty="0" smtClean="0">
                <a:solidFill>
                  <a:srgbClr val="99CC00"/>
                </a:solidFill>
                <a:latin typeface="Myriad Pro"/>
                <a:hlinkClick r:id="rId6"/>
              </a:rPr>
              <a:t>www.creatinghealthyorganizations.ca</a:t>
            </a:r>
            <a:endParaRPr lang="en-US" sz="2000" dirty="0" smtClean="0">
              <a:solidFill>
                <a:schemeClr val="tx2"/>
              </a:solidFill>
              <a:latin typeface="Myriad Pro"/>
            </a:endParaRPr>
          </a:p>
          <a:p>
            <a:pPr algn="l" eaLnBrk="1" hangingPunct="1"/>
            <a:r>
              <a:rPr lang="en-US" sz="2000" dirty="0" smtClean="0">
                <a:solidFill>
                  <a:schemeClr val="tx2"/>
                </a:solidFill>
                <a:latin typeface="Myriad Pro"/>
              </a:rPr>
              <a:t>Follow me on Twitter: @HealthyOrgs</a:t>
            </a:r>
            <a:r>
              <a:rPr lang="en-US" sz="2000" dirty="0" smtClean="0">
                <a:solidFill>
                  <a:srgbClr val="99CC00"/>
                </a:solidFill>
                <a:latin typeface="Myriad Pro"/>
              </a:rPr>
              <a:t> </a:t>
            </a:r>
            <a:endParaRPr lang="en-US" sz="2000" dirty="0">
              <a:solidFill>
                <a:srgbClr val="99CC00"/>
              </a:solidFill>
              <a:latin typeface="Myriad Pro"/>
            </a:endParaRPr>
          </a:p>
        </p:txBody>
      </p:sp>
      <p:pic>
        <p:nvPicPr>
          <p:cNvPr id="37896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10344"/>
            <a:ext cx="3110450" cy="456388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801" y="310344"/>
            <a:ext cx="3113299" cy="456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5306801" y="4969651"/>
            <a:ext cx="32671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03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en-US" sz="1800" dirty="0" smtClean="0">
                <a:solidFill>
                  <a:srgbClr val="99CC00"/>
                </a:solidFill>
                <a:latin typeface="Myriad Pro"/>
                <a:hlinkClick r:id="rId9"/>
              </a:rPr>
              <a:t>www.redesigningwork.ca</a:t>
            </a:r>
            <a:endParaRPr lang="en-US" sz="2000" dirty="0">
              <a:solidFill>
                <a:srgbClr val="99CC00"/>
              </a:solidFill>
              <a:latin typeface="Myriad Pro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5501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GLA-arial">
  <a:themeElements>
    <a:clrScheme name="GLA-arial 1">
      <a:dk1>
        <a:srgbClr val="000000"/>
      </a:dk1>
      <a:lt1>
        <a:srgbClr val="FFFFFF"/>
      </a:lt1>
      <a:dk2>
        <a:srgbClr val="155193"/>
      </a:dk2>
      <a:lt2>
        <a:srgbClr val="808080"/>
      </a:lt2>
      <a:accent1>
        <a:srgbClr val="CF990E"/>
      </a:accent1>
      <a:accent2>
        <a:srgbClr val="425422"/>
      </a:accent2>
      <a:accent3>
        <a:srgbClr val="FFFFFF"/>
      </a:accent3>
      <a:accent4>
        <a:srgbClr val="000000"/>
      </a:accent4>
      <a:accent5>
        <a:srgbClr val="E4CAAA"/>
      </a:accent5>
      <a:accent6>
        <a:srgbClr val="3B4B1E"/>
      </a:accent6>
      <a:hlink>
        <a:srgbClr val="4C2B00"/>
      </a:hlink>
      <a:folHlink>
        <a:srgbClr val="CB7B06"/>
      </a:folHlink>
    </a:clrScheme>
    <a:fontScheme name="GLA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3366FF"/>
          </a:buClr>
          <a:buSzTx/>
          <a:buFontTx/>
          <a:buNone/>
          <a:tabLst/>
          <a:defRPr kumimoji="0" lang="en-CA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yriad Pro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3366FF"/>
          </a:buClr>
          <a:buSzTx/>
          <a:buFontTx/>
          <a:buNone/>
          <a:tabLst/>
          <a:defRPr kumimoji="0" lang="en-CA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yriad Pro" pitchFamily="34" charset="0"/>
          </a:defRPr>
        </a:defPPr>
      </a:lstStyle>
    </a:lnDef>
  </a:objectDefaults>
  <a:extraClrSchemeLst>
    <a:extraClrScheme>
      <a:clrScheme name="GLA-arial 1">
        <a:dk1>
          <a:srgbClr val="000000"/>
        </a:dk1>
        <a:lt1>
          <a:srgbClr val="FFFFFF"/>
        </a:lt1>
        <a:dk2>
          <a:srgbClr val="155193"/>
        </a:dk2>
        <a:lt2>
          <a:srgbClr val="808080"/>
        </a:lt2>
        <a:accent1>
          <a:srgbClr val="CF990E"/>
        </a:accent1>
        <a:accent2>
          <a:srgbClr val="425422"/>
        </a:accent2>
        <a:accent3>
          <a:srgbClr val="FFFFFF"/>
        </a:accent3>
        <a:accent4>
          <a:srgbClr val="000000"/>
        </a:accent4>
        <a:accent5>
          <a:srgbClr val="E4CAAA"/>
        </a:accent5>
        <a:accent6>
          <a:srgbClr val="3B4B1E"/>
        </a:accent6>
        <a:hlink>
          <a:srgbClr val="4C2B00"/>
        </a:hlink>
        <a:folHlink>
          <a:srgbClr val="CB7B0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GLA-arial</Template>
  <TotalTime>46580</TotalTime>
  <Words>1831</Words>
  <Application>Microsoft Office PowerPoint</Application>
  <PresentationFormat>On-screen Show (4:3)</PresentationFormat>
  <Paragraphs>330</Paragraphs>
  <Slides>35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GLA-arial</vt:lpstr>
      <vt:lpstr>Designing Work to Achieve Well-being and Service Improvements  </vt:lpstr>
      <vt:lpstr>My focus today</vt:lpstr>
      <vt:lpstr>Successful healthy workplace strategies</vt:lpstr>
      <vt:lpstr>Workplace health promotion works</vt:lpstr>
      <vt:lpstr>Promoting a ‘culture of health’</vt:lpstr>
      <vt:lpstr>Taking an integrated approach</vt:lpstr>
      <vt:lpstr>New Alberta initiative…</vt:lpstr>
      <vt:lpstr>Workplace Health Framework</vt:lpstr>
      <vt:lpstr>Healthy Workplace Action Model</vt:lpstr>
      <vt:lpstr>3 Healthy Workplace Levels</vt:lpstr>
      <vt:lpstr>Healthy Workplace Payoffs</vt:lpstr>
      <vt:lpstr>Healthy workplace assessment tool</vt:lpstr>
      <vt:lpstr>Linking well-being to your organization’s performance</vt:lpstr>
      <vt:lpstr>Changing perceptions of risk</vt:lpstr>
      <vt:lpstr>PowerPoint Presentation</vt:lpstr>
      <vt:lpstr>PowerPoint Presentation</vt:lpstr>
      <vt:lpstr>National Standard</vt:lpstr>
      <vt:lpstr>Assessing risks and identifying opportunities: workplace factors</vt:lpstr>
      <vt:lpstr>Employee engagement – Edmonton PDD</vt:lpstr>
      <vt:lpstr>Engagement levels by occupation</vt:lpstr>
      <vt:lpstr>Engagement “drivers” – Edmonton PDD</vt:lpstr>
      <vt:lpstr>Action implications</vt:lpstr>
      <vt:lpstr>How can we design better jobs?</vt:lpstr>
      <vt:lpstr>Workers’ perspective on better jobs</vt:lpstr>
      <vt:lpstr>What’s most valued?</vt:lpstr>
      <vt:lpstr>Top motivators</vt:lpstr>
      <vt:lpstr>Your role</vt:lpstr>
      <vt:lpstr>Enablers of healthy workplaces</vt:lpstr>
      <vt:lpstr>Do your organization’s leaders…</vt:lpstr>
      <vt:lpstr>Alberta Healthy Workplaces: Achievement Level Requirements</vt:lpstr>
      <vt:lpstr>Low-cost actions you can take…</vt:lpstr>
      <vt:lpstr>    Model healthy behaviours</vt:lpstr>
      <vt:lpstr>Achieving sustainable success</vt:lpstr>
      <vt:lpstr>Questions &amp; Comments</vt:lpstr>
      <vt:lpstr>  The Graham Lowe Group |  www.grahamlowe.ca | glowe@grahamlowe.ca</vt:lpstr>
    </vt:vector>
  </TitlesOfParts>
  <Company>Graham Lowe Group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Measuring the Patient, Employee and Physician Experience</dc:title>
  <dc:creator>Graham</dc:creator>
  <cp:lastModifiedBy>Graham Lowe</cp:lastModifiedBy>
  <cp:revision>1000</cp:revision>
  <cp:lastPrinted>2017-10-11T18:39:09Z</cp:lastPrinted>
  <dcterms:created xsi:type="dcterms:W3CDTF">2010-10-13T21:41:36Z</dcterms:created>
  <dcterms:modified xsi:type="dcterms:W3CDTF">2017-10-11T18:48:20Z</dcterms:modified>
</cp:coreProperties>
</file>